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4250" r:id="rId1"/>
    <p:sldMasterId id="2147484260" r:id="rId2"/>
    <p:sldMasterId id="2147484268" r:id="rId3"/>
  </p:sldMasterIdLst>
  <p:notesMasterIdLst>
    <p:notesMasterId r:id="rId46"/>
  </p:notesMasterIdLst>
  <p:handoutMasterIdLst>
    <p:handoutMasterId r:id="rId47"/>
  </p:handoutMasterIdLst>
  <p:sldIdLst>
    <p:sldId id="363" r:id="rId4"/>
    <p:sldId id="321" r:id="rId5"/>
    <p:sldId id="322" r:id="rId6"/>
    <p:sldId id="323" r:id="rId7"/>
    <p:sldId id="324" r:id="rId8"/>
    <p:sldId id="325" r:id="rId9"/>
    <p:sldId id="326" r:id="rId10"/>
    <p:sldId id="327" r:id="rId11"/>
    <p:sldId id="328" r:id="rId12"/>
    <p:sldId id="329" r:id="rId13"/>
    <p:sldId id="330" r:id="rId14"/>
    <p:sldId id="331" r:id="rId15"/>
    <p:sldId id="371" r:id="rId16"/>
    <p:sldId id="332" r:id="rId17"/>
    <p:sldId id="333" r:id="rId18"/>
    <p:sldId id="334" r:id="rId19"/>
    <p:sldId id="335" r:id="rId20"/>
    <p:sldId id="373" r:id="rId21"/>
    <p:sldId id="374" r:id="rId22"/>
    <p:sldId id="375" r:id="rId23"/>
    <p:sldId id="376" r:id="rId24"/>
    <p:sldId id="336" r:id="rId25"/>
    <p:sldId id="337" r:id="rId26"/>
    <p:sldId id="338" r:id="rId27"/>
    <p:sldId id="339" r:id="rId28"/>
    <p:sldId id="340" r:id="rId29"/>
    <p:sldId id="341" r:id="rId30"/>
    <p:sldId id="366" r:id="rId31"/>
    <p:sldId id="343" r:id="rId32"/>
    <p:sldId id="344" r:id="rId33"/>
    <p:sldId id="364" r:id="rId34"/>
    <p:sldId id="369" r:id="rId35"/>
    <p:sldId id="365" r:id="rId36"/>
    <p:sldId id="368" r:id="rId37"/>
    <p:sldId id="370" r:id="rId38"/>
    <p:sldId id="357" r:id="rId39"/>
    <p:sldId id="350" r:id="rId40"/>
    <p:sldId id="351" r:id="rId41"/>
    <p:sldId id="360" r:id="rId42"/>
    <p:sldId id="359" r:id="rId43"/>
    <p:sldId id="358" r:id="rId44"/>
    <p:sldId id="362"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6"/>
    <a:srgbClr val="FECB00"/>
    <a:srgbClr val="95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103" autoAdjust="0"/>
  </p:normalViewPr>
  <p:slideViewPr>
    <p:cSldViewPr>
      <p:cViewPr varScale="1">
        <p:scale>
          <a:sx n="110" d="100"/>
          <a:sy n="110" d="100"/>
        </p:scale>
        <p:origin x="156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408" y="-11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atin typeface="Arial" charset="0"/>
              </a:defRPr>
            </a:lvl1pPr>
          </a:lstStyle>
          <a:p>
            <a:pPr>
              <a:defRPr/>
            </a:pPr>
            <a:fld id="{7CE639B5-7EA2-40C1-805B-82CAB027E262}" type="datetimeFigureOut">
              <a:rPr lang="en-US"/>
              <a:pPr>
                <a:defRPr/>
              </a:pPr>
              <a:t>5/5/2022</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atin typeface="Arial" charset="0"/>
              </a:defRPr>
            </a:lvl1pPr>
          </a:lstStyle>
          <a:p>
            <a:pPr>
              <a:defRPr/>
            </a:pPr>
            <a:fld id="{2ABA0C05-67DE-4F79-BF48-B4966F102722}" type="slidenum">
              <a:rPr lang="en-US"/>
              <a:pPr>
                <a:defRPr/>
              </a:pPr>
              <a:t>‹#›</a:t>
            </a:fld>
            <a:endParaRPr lang="en-US"/>
          </a:p>
        </p:txBody>
      </p:sp>
    </p:spTree>
    <p:extLst>
      <p:ext uri="{BB962C8B-B14F-4D97-AF65-F5344CB8AC3E}">
        <p14:creationId xmlns:p14="http://schemas.microsoft.com/office/powerpoint/2010/main" val="173446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atin typeface="Arial" charset="0"/>
              </a:defRPr>
            </a:lvl1pPr>
          </a:lstStyle>
          <a:p>
            <a:pPr>
              <a:defRPr/>
            </a:pPr>
            <a:fld id="{0E067513-01DA-45AC-A8A4-1708594C097D}" type="datetimeFigureOut">
              <a:rPr lang="en-US"/>
              <a:pPr>
                <a:defRPr/>
              </a:pPr>
              <a:t>5/5/2022</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atin typeface="Arial" charset="0"/>
              </a:defRPr>
            </a:lvl1pPr>
          </a:lstStyle>
          <a:p>
            <a:pPr>
              <a:defRPr/>
            </a:pPr>
            <a:fld id="{DE2C3A98-F6B0-4EC0-B5D2-23B0F58CD6D4}" type="slidenum">
              <a:rPr lang="en-US"/>
              <a:pPr>
                <a:defRPr/>
              </a:pPr>
              <a:t>‹#›</a:t>
            </a:fld>
            <a:endParaRPr lang="en-US"/>
          </a:p>
        </p:txBody>
      </p:sp>
    </p:spTree>
    <p:extLst>
      <p:ext uri="{BB962C8B-B14F-4D97-AF65-F5344CB8AC3E}">
        <p14:creationId xmlns:p14="http://schemas.microsoft.com/office/powerpoint/2010/main" val="3387570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78EB3-7776-4F6C-9DC0-3F1629D9102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691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10</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11</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12</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1259" rtl="0" eaLnBrk="1" fontAlgn="base" latinLnBrk="0" hangingPunct="1">
              <a:lnSpc>
                <a:spcPct val="100000"/>
              </a:lnSpc>
              <a:spcBef>
                <a:spcPct val="0"/>
              </a:spcBef>
              <a:spcAft>
                <a:spcPct val="0"/>
              </a:spcAft>
              <a:buClrTx/>
              <a:buSzTx/>
              <a:buFontTx/>
              <a:buNone/>
              <a:tabLst/>
              <a:defRPr/>
            </a:pPr>
            <a:fld id="{C6CEF379-EEDC-45C2-B439-7F233236E93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1259"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7523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14</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15</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22</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23</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24</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25</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28</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68777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29</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30</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31</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9258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32</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0105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33</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6234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38</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39</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40</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41</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4</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5</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8</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9</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76606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739069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3" name="TextBox 12"/>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Tree>
    <p:extLst>
      <p:ext uri="{BB962C8B-B14F-4D97-AF65-F5344CB8AC3E}">
        <p14:creationId xmlns:p14="http://schemas.microsoft.com/office/powerpoint/2010/main" val="40958659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7665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240370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918DB5-5C5E-4719-AB10-B681C3A49695}" type="slidenum">
              <a:rPr lang="en-US" smtClean="0"/>
              <a:t>‹#›</a:t>
            </a:fld>
            <a:endParaRPr lang="en-US"/>
          </a:p>
        </p:txBody>
      </p:sp>
    </p:spTree>
    <p:extLst>
      <p:ext uri="{BB962C8B-B14F-4D97-AF65-F5344CB8AC3E}">
        <p14:creationId xmlns:p14="http://schemas.microsoft.com/office/powerpoint/2010/main" val="1352676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05756" y="735429"/>
            <a:ext cx="6582827" cy="370367"/>
          </a:xfrm>
          <a:prstGeom prst="rect">
            <a:avLst/>
          </a:prstGeom>
        </p:spPr>
        <p:txBody>
          <a:bodyPr rtlCol="0">
            <a:normAutofit/>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226B94A-ED2F-4280-B1F4-750C20B8B2AE}" type="slidenum">
              <a:rPr lang="en-US"/>
              <a:pPr>
                <a:defRPr/>
              </a:pPr>
              <a:t>‹#›</a:t>
            </a:fld>
            <a:endParaRPr lang="en-US" dirty="0"/>
          </a:p>
        </p:txBody>
      </p:sp>
    </p:spTree>
    <p:extLst>
      <p:ext uri="{BB962C8B-B14F-4D97-AF65-F5344CB8AC3E}">
        <p14:creationId xmlns:p14="http://schemas.microsoft.com/office/powerpoint/2010/main" val="2835508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8778875" y="6570663"/>
            <a:ext cx="441325" cy="287337"/>
          </a:xfrm>
          <a:prstGeom prst="rect">
            <a:avLst/>
          </a:prstGeom>
        </p:spPr>
        <p:txBody>
          <a:bodyPr/>
          <a:lstStyle>
            <a:lvl1pPr>
              <a:defRPr/>
            </a:lvl1pPr>
          </a:lstStyle>
          <a:p>
            <a:fld id="{F583A79D-1B9D-4DF3-8A1C-A0DFF860331C}" type="slidenum">
              <a:rPr lang="en-US"/>
              <a:pPr/>
              <a:t>‹#›</a:t>
            </a:fld>
            <a:endParaRPr lang="en-US"/>
          </a:p>
        </p:txBody>
      </p:sp>
    </p:spTree>
    <p:extLst>
      <p:ext uri="{BB962C8B-B14F-4D97-AF65-F5344CB8AC3E}">
        <p14:creationId xmlns:p14="http://schemas.microsoft.com/office/powerpoint/2010/main" val="154931556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500786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3" name="TextBox 12"/>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Tree>
    <p:extLst>
      <p:ext uri="{BB962C8B-B14F-4D97-AF65-F5344CB8AC3E}">
        <p14:creationId xmlns:p14="http://schemas.microsoft.com/office/powerpoint/2010/main" val="4314819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00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3" name="TextBox 12"/>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Tree>
    <p:extLst>
      <p:ext uri="{BB962C8B-B14F-4D97-AF65-F5344CB8AC3E}">
        <p14:creationId xmlns:p14="http://schemas.microsoft.com/office/powerpoint/2010/main" val="29399507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8070740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918DB5-5C5E-4719-AB10-B681C3A49695}" type="slidenum">
              <a:rPr lang="en-US" smtClean="0"/>
              <a:t>‹#›</a:t>
            </a:fld>
            <a:endParaRPr lang="en-US"/>
          </a:p>
        </p:txBody>
      </p:sp>
    </p:spTree>
    <p:extLst>
      <p:ext uri="{BB962C8B-B14F-4D97-AF65-F5344CB8AC3E}">
        <p14:creationId xmlns:p14="http://schemas.microsoft.com/office/powerpoint/2010/main" val="18815593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05756" y="735429"/>
            <a:ext cx="6582827" cy="370367"/>
          </a:xfrm>
          <a:prstGeom prst="rect">
            <a:avLst/>
          </a:prstGeom>
        </p:spPr>
        <p:txBody>
          <a:bodyPr rtlCol="0">
            <a:normAutofit/>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226B94A-ED2F-4280-B1F4-750C20B8B2AE}" type="slidenum">
              <a:rPr lang="en-US"/>
              <a:pPr>
                <a:defRPr/>
              </a:pPr>
              <a:t>‹#›</a:t>
            </a:fld>
            <a:endParaRPr lang="en-US" dirty="0"/>
          </a:p>
        </p:txBody>
      </p:sp>
    </p:spTree>
    <p:extLst>
      <p:ext uri="{BB962C8B-B14F-4D97-AF65-F5344CB8AC3E}">
        <p14:creationId xmlns:p14="http://schemas.microsoft.com/office/powerpoint/2010/main" val="1378642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8778875" y="6570663"/>
            <a:ext cx="441325" cy="287337"/>
          </a:xfrm>
          <a:prstGeom prst="rect">
            <a:avLst/>
          </a:prstGeom>
        </p:spPr>
        <p:txBody>
          <a:bodyPr/>
          <a:lstStyle>
            <a:lvl1pPr>
              <a:defRPr/>
            </a:lvl1pPr>
          </a:lstStyle>
          <a:p>
            <a:fld id="{F583A79D-1B9D-4DF3-8A1C-A0DFF860331C}" type="slidenum">
              <a:rPr lang="en-US"/>
              <a:pPr/>
              <a:t>‹#›</a:t>
            </a:fld>
            <a:endParaRPr lang="en-US"/>
          </a:p>
        </p:txBody>
      </p:sp>
    </p:spTree>
    <p:extLst>
      <p:ext uri="{BB962C8B-B14F-4D97-AF65-F5344CB8AC3E}">
        <p14:creationId xmlns:p14="http://schemas.microsoft.com/office/powerpoint/2010/main" val="177788958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489239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284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35376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1211" y="6356349"/>
            <a:ext cx="2133600" cy="365125"/>
          </a:xfrm>
          <a:prstGeom prst="rect">
            <a:avLst/>
          </a:prstGeom>
        </p:spPr>
        <p:txBody>
          <a:bodyPr/>
          <a:lstStyle/>
          <a:p>
            <a:fld id="{54918DB5-5C5E-4719-AB10-B681C3A49695}" type="slidenum">
              <a:rPr lang="en-US" smtClean="0"/>
              <a:t>‹#›</a:t>
            </a:fld>
            <a:endParaRPr lang="en-US"/>
          </a:p>
        </p:txBody>
      </p:sp>
    </p:spTree>
    <p:extLst>
      <p:ext uri="{BB962C8B-B14F-4D97-AF65-F5344CB8AC3E}">
        <p14:creationId xmlns:p14="http://schemas.microsoft.com/office/powerpoint/2010/main" val="36507270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8778875" y="6570663"/>
            <a:ext cx="441325" cy="287337"/>
          </a:xfrm>
          <a:prstGeom prst="rect">
            <a:avLst/>
          </a:prstGeom>
        </p:spPr>
        <p:txBody>
          <a:bodyPr/>
          <a:lstStyle>
            <a:lvl1pPr>
              <a:defRPr/>
            </a:lvl1pPr>
          </a:lstStyle>
          <a:p>
            <a:fld id="{F583A79D-1B9D-4DF3-8A1C-A0DFF860331C}" type="slidenum">
              <a:rPr lang="en-US"/>
              <a:pPr/>
              <a:t>‹#›</a:t>
            </a:fld>
            <a:endParaRPr lang="en-US"/>
          </a:p>
        </p:txBody>
      </p:sp>
    </p:spTree>
    <p:extLst>
      <p:ext uri="{BB962C8B-B14F-4D97-AF65-F5344CB8AC3E}">
        <p14:creationId xmlns:p14="http://schemas.microsoft.com/office/powerpoint/2010/main" val="258035000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05756" y="735429"/>
            <a:ext cx="6582827" cy="370367"/>
          </a:xfrm>
          <a:prstGeom prst="rect">
            <a:avLst/>
          </a:prstGeom>
        </p:spPr>
        <p:txBody>
          <a:bodyPr rtlCol="0">
            <a:normAutofit/>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6F4D5D7F-6167-4AF9-A2ED-CA9C4CAEB9B8}" type="slidenum">
              <a:rPr lang="en-US"/>
              <a:pPr>
                <a:defRPr/>
              </a:pPr>
              <a:t>‹#›</a:t>
            </a:fld>
            <a:endParaRPr lang="en-US" dirty="0"/>
          </a:p>
        </p:txBody>
      </p:sp>
    </p:spTree>
    <p:extLst>
      <p:ext uri="{BB962C8B-B14F-4D97-AF65-F5344CB8AC3E}">
        <p14:creationId xmlns:p14="http://schemas.microsoft.com/office/powerpoint/2010/main" val="10931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jpeg"/><Relationship Id="rId4" Type="http://schemas.openxmlformats.org/officeDocument/2006/relationships/slideLayout" Target="../slideLayouts/slideLayout13.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jpeg"/><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C76"/>
              </a:solidFill>
              <a:effectLst/>
              <a:uLnTx/>
              <a:uFillTx/>
              <a:latin typeface="Calibri"/>
              <a:ea typeface="+mn-ea"/>
              <a:cs typeface="+mn-cs"/>
            </a:endParaRPr>
          </a:p>
        </p:txBody>
      </p:sp>
      <p:sp>
        <p:nvSpPr>
          <p:cNvPr id="1029" name="Text Box 14"/>
          <p:cNvSpPr txBox="1">
            <a:spLocks noChangeArrowheads="1"/>
          </p:cNvSpPr>
          <p:nvPr userDrawn="1"/>
        </p:nvSpPr>
        <p:spPr bwMode="auto">
          <a:xfrm>
            <a:off x="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5000"/>
              </a:spcBef>
              <a:spcAft>
                <a:spcPct val="0"/>
              </a:spcAft>
              <a:buClrTx/>
              <a:buSzTx/>
              <a:buFontTx/>
              <a:buNone/>
              <a:tabLst/>
              <a:defRPr/>
            </a:pPr>
            <a:r>
              <a:rPr kumimoji="0" lang="en-US" sz="1400" b="1" i="1" u="none" strike="noStrike" kern="1200" cap="none" spc="0" normalizeH="0" baseline="0" noProof="0" dirty="0" smtClean="0">
                <a:ln>
                  <a:noFill/>
                </a:ln>
                <a:solidFill>
                  <a:srgbClr val="002C76"/>
                </a:solidFill>
                <a:effectLst/>
                <a:uLnTx/>
                <a:uFillTx/>
                <a:latin typeface="Helvetica" pitchFamily="34" charset="0"/>
                <a:ea typeface="+mn-ea"/>
                <a:cs typeface="+mn-cs"/>
              </a:rPr>
              <a:t>Ready. Resourceful. Responsive!</a:t>
            </a:r>
          </a:p>
        </p:txBody>
      </p:sp>
      <p:pic>
        <p:nvPicPr>
          <p:cNvPr id="1030" name="Picture 1" descr="New NAVSUP FLC Norfolk Logo"/>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b="18810"/>
          <a:stretch>
            <a:fillRect/>
          </a:stretch>
        </p:blipFill>
        <p:spPr bwMode="auto">
          <a:xfrm>
            <a:off x="228600" y="0"/>
            <a:ext cx="1879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spect="1" noChangeArrowheads="1"/>
          </p:cNvSpPr>
          <p:nvPr/>
        </p:nvSpPr>
        <p:spPr bwMode="auto">
          <a:xfrm>
            <a:off x="584200" y="-17463"/>
            <a:ext cx="2159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032" name="TextBox 7"/>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033" name="TextBox 10"/>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1" name="Rectangle 2065"/>
          <p:cNvSpPr>
            <a:spLocks noChangeArrowheads="1"/>
          </p:cNvSpPr>
          <p:nvPr userDrawn="1"/>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
        <p:nvSpPr>
          <p:cNvPr id="2" name="Slide Number Placeholder 1"/>
          <p:cNvSpPr>
            <a:spLocks noGrp="1"/>
          </p:cNvSpPr>
          <p:nvPr>
            <p:ph type="sldNum" sz="quarter" idx="4"/>
          </p:nvPr>
        </p:nvSpPr>
        <p:spPr>
          <a:xfrm>
            <a:off x="6871298" y="636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783C-8719-4AF5-82BF-BD8193BC544C}" type="slidenum">
              <a:rPr lang="en-US" smtClean="0"/>
              <a:t>‹#›</a:t>
            </a:fld>
            <a:endParaRPr lang="en-US"/>
          </a:p>
        </p:txBody>
      </p:sp>
    </p:spTree>
    <p:extLst>
      <p:ext uri="{BB962C8B-B14F-4D97-AF65-F5344CB8AC3E}">
        <p14:creationId xmlns:p14="http://schemas.microsoft.com/office/powerpoint/2010/main" val="2554537351"/>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8" r:id="rId6"/>
    <p:sldLayoutId id="2147484244" r:id="rId7"/>
    <p:sldLayoutId id="2147484245" r:id="rId8"/>
    <p:sldLayoutId id="214748425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C76"/>
              </a:solidFill>
              <a:effectLst/>
              <a:uLnTx/>
              <a:uFillTx/>
              <a:latin typeface="Calibri"/>
              <a:ea typeface="+mn-ea"/>
              <a:cs typeface="+mn-cs"/>
            </a:endParaRPr>
          </a:p>
        </p:txBody>
      </p:sp>
      <p:sp>
        <p:nvSpPr>
          <p:cNvPr id="1029" name="Text Box 14"/>
          <p:cNvSpPr txBox="1">
            <a:spLocks noChangeArrowheads="1"/>
          </p:cNvSpPr>
          <p:nvPr userDrawn="1"/>
        </p:nvSpPr>
        <p:spPr bwMode="auto">
          <a:xfrm>
            <a:off x="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5000"/>
              </a:spcBef>
              <a:spcAft>
                <a:spcPct val="0"/>
              </a:spcAft>
              <a:buClrTx/>
              <a:buSzTx/>
              <a:buFontTx/>
              <a:buNone/>
              <a:tabLst/>
              <a:defRPr/>
            </a:pPr>
            <a:r>
              <a:rPr kumimoji="0" lang="en-US" sz="1400" b="1" i="1" u="none" strike="noStrike" kern="1200" cap="none" spc="0" normalizeH="0" baseline="0" noProof="0" dirty="0" smtClean="0">
                <a:ln>
                  <a:noFill/>
                </a:ln>
                <a:solidFill>
                  <a:srgbClr val="002C76"/>
                </a:solidFill>
                <a:effectLst/>
                <a:uLnTx/>
                <a:uFillTx/>
                <a:latin typeface="Helvetica" pitchFamily="34" charset="0"/>
                <a:ea typeface="+mn-ea"/>
                <a:cs typeface="+mn-cs"/>
              </a:rPr>
              <a:t>Ready. Resourceful. Responsive!</a:t>
            </a:r>
          </a:p>
        </p:txBody>
      </p:sp>
      <p:pic>
        <p:nvPicPr>
          <p:cNvPr id="1030" name="Picture 1" descr="New NAVSUP FLC Norfolk Logo"/>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18810"/>
          <a:stretch>
            <a:fillRect/>
          </a:stretch>
        </p:blipFill>
        <p:spPr bwMode="auto">
          <a:xfrm>
            <a:off x="228600" y="0"/>
            <a:ext cx="1879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spect="1" noChangeArrowheads="1"/>
          </p:cNvSpPr>
          <p:nvPr/>
        </p:nvSpPr>
        <p:spPr bwMode="auto">
          <a:xfrm>
            <a:off x="584200" y="-17463"/>
            <a:ext cx="2159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032" name="TextBox 7"/>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033" name="TextBox 10"/>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1" name="Rectangle 2065"/>
          <p:cNvSpPr>
            <a:spLocks noChangeArrowheads="1"/>
          </p:cNvSpPr>
          <p:nvPr userDrawn="1"/>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
        <p:nvSpPr>
          <p:cNvPr id="2" name="Slide Number Placeholder 1"/>
          <p:cNvSpPr>
            <a:spLocks noGrp="1"/>
          </p:cNvSpPr>
          <p:nvPr>
            <p:ph type="sldNum" sz="quarter" idx="4"/>
          </p:nvPr>
        </p:nvSpPr>
        <p:spPr>
          <a:xfrm>
            <a:off x="6871298" y="636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783C-8719-4AF5-82BF-BD8193BC544C}" type="slidenum">
              <a:rPr lang="en-US" smtClean="0"/>
              <a:t>‹#›</a:t>
            </a:fld>
            <a:endParaRPr lang="en-US"/>
          </a:p>
        </p:txBody>
      </p:sp>
    </p:spTree>
    <p:extLst>
      <p:ext uri="{BB962C8B-B14F-4D97-AF65-F5344CB8AC3E}">
        <p14:creationId xmlns:p14="http://schemas.microsoft.com/office/powerpoint/2010/main" val="56868641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C76"/>
              </a:solidFill>
              <a:effectLst/>
              <a:uLnTx/>
              <a:uFillTx/>
              <a:latin typeface="Calibri"/>
              <a:ea typeface="+mn-ea"/>
              <a:cs typeface="+mn-cs"/>
            </a:endParaRPr>
          </a:p>
        </p:txBody>
      </p:sp>
      <p:sp>
        <p:nvSpPr>
          <p:cNvPr id="1029" name="Text Box 14"/>
          <p:cNvSpPr txBox="1">
            <a:spLocks noChangeArrowheads="1"/>
          </p:cNvSpPr>
          <p:nvPr userDrawn="1"/>
        </p:nvSpPr>
        <p:spPr bwMode="auto">
          <a:xfrm>
            <a:off x="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5000"/>
              </a:spcBef>
              <a:spcAft>
                <a:spcPct val="0"/>
              </a:spcAft>
              <a:buClrTx/>
              <a:buSzTx/>
              <a:buFontTx/>
              <a:buNone/>
              <a:tabLst/>
              <a:defRPr/>
            </a:pPr>
            <a:r>
              <a:rPr kumimoji="0" lang="en-US" sz="1400" b="1" i="1" u="none" strike="noStrike" kern="1200" cap="none" spc="0" normalizeH="0" baseline="0" noProof="0" dirty="0" smtClean="0">
                <a:ln>
                  <a:noFill/>
                </a:ln>
                <a:solidFill>
                  <a:srgbClr val="002C76"/>
                </a:solidFill>
                <a:effectLst/>
                <a:uLnTx/>
                <a:uFillTx/>
                <a:latin typeface="Helvetica" pitchFamily="34" charset="0"/>
                <a:ea typeface="+mn-ea"/>
                <a:cs typeface="+mn-cs"/>
              </a:rPr>
              <a:t>Ready. Resourceful. Responsive!</a:t>
            </a:r>
          </a:p>
        </p:txBody>
      </p:sp>
      <p:pic>
        <p:nvPicPr>
          <p:cNvPr id="1030" name="Picture 1" descr="New NAVSUP FLC Norfolk Logo"/>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18810"/>
          <a:stretch>
            <a:fillRect/>
          </a:stretch>
        </p:blipFill>
        <p:spPr bwMode="auto">
          <a:xfrm>
            <a:off x="228600" y="0"/>
            <a:ext cx="1879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spect="1" noChangeArrowheads="1"/>
          </p:cNvSpPr>
          <p:nvPr/>
        </p:nvSpPr>
        <p:spPr bwMode="auto">
          <a:xfrm>
            <a:off x="584200" y="-17463"/>
            <a:ext cx="2159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032" name="TextBox 7"/>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033" name="TextBox 10"/>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1" name="Rectangle 2065"/>
          <p:cNvSpPr>
            <a:spLocks noChangeArrowheads="1"/>
          </p:cNvSpPr>
          <p:nvPr userDrawn="1"/>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
        <p:nvSpPr>
          <p:cNvPr id="2" name="Slide Number Placeholder 1"/>
          <p:cNvSpPr>
            <a:spLocks noGrp="1"/>
          </p:cNvSpPr>
          <p:nvPr>
            <p:ph type="sldNum" sz="quarter" idx="4"/>
          </p:nvPr>
        </p:nvSpPr>
        <p:spPr>
          <a:xfrm>
            <a:off x="6871298" y="636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783C-8719-4AF5-82BF-BD8193BC544C}" type="slidenum">
              <a:rPr lang="en-US" smtClean="0"/>
              <a:t>‹#›</a:t>
            </a:fld>
            <a:endParaRPr lang="en-US"/>
          </a:p>
        </p:txBody>
      </p:sp>
    </p:spTree>
    <p:extLst>
      <p:ext uri="{BB962C8B-B14F-4D97-AF65-F5344CB8AC3E}">
        <p14:creationId xmlns:p14="http://schemas.microsoft.com/office/powerpoint/2010/main" val="3914166904"/>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usps.co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www.navsup.navy.mil/public/navsup/flcn_mail_cente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857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733800"/>
            <a:ext cx="29067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0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262413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0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3613150"/>
            <a:ext cx="24955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295400"/>
            <a:ext cx="24288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2057"/>
          <p:cNvSpPr>
            <a:spLocks noChangeArrowheads="1"/>
          </p:cNvSpPr>
          <p:nvPr/>
        </p:nvSpPr>
        <p:spPr bwMode="auto">
          <a:xfrm>
            <a:off x="1524000" y="5538788"/>
            <a:ext cx="6477000" cy="914400"/>
          </a:xfrm>
          <a:prstGeom prst="flowChartAlternateProcess">
            <a:avLst/>
          </a:prstGeom>
          <a:solidFill>
            <a:schemeClr val="bg1"/>
          </a:solidFill>
          <a:ln w="28575">
            <a:solidFill>
              <a:srgbClr val="000066"/>
            </a:solidFill>
            <a:miter lim="800000"/>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smtClean="0">
                <a:ln>
                  <a:noFill/>
                </a:ln>
                <a:solidFill>
                  <a:srgbClr val="000099"/>
                </a:solidFill>
                <a:effectLst/>
                <a:uLnTx/>
                <a:uFillTx/>
                <a:latin typeface="Arial" panose="020B0604020202020204" pitchFamily="34" charset="0"/>
                <a:ea typeface="+mn-ea"/>
                <a:cs typeface="+mn-cs"/>
              </a:rPr>
              <a:t>Mail Clerk/ Orderly</a:t>
            </a:r>
            <a:r>
              <a:rPr kumimoji="0" lang="en-US" altLang="en-US" sz="2000" b="1" i="0" u="sng" strike="noStrike" kern="1200" cap="none" spc="0" normalizeH="0" noProof="0" dirty="0" smtClean="0">
                <a:ln>
                  <a:noFill/>
                </a:ln>
                <a:solidFill>
                  <a:srgbClr val="000099"/>
                </a:solidFill>
                <a:effectLst/>
                <a:uLnTx/>
                <a:uFillTx/>
                <a:latin typeface="Arial" panose="020B0604020202020204" pitchFamily="34" charset="0"/>
                <a:ea typeface="+mn-ea"/>
                <a:cs typeface="+mn-cs"/>
              </a:rPr>
              <a:t> </a:t>
            </a:r>
            <a:r>
              <a:rPr kumimoji="0" lang="en-US" altLang="en-US" sz="2000" b="1" i="0" u="sng" strike="noStrike" kern="1200" cap="none" spc="0" normalizeH="0" baseline="0" noProof="0" dirty="0" smtClean="0">
                <a:ln>
                  <a:noFill/>
                </a:ln>
                <a:solidFill>
                  <a:srgbClr val="000099"/>
                </a:solidFill>
                <a:effectLst/>
                <a:uLnTx/>
                <a:uFillTx/>
                <a:latin typeface="Arial" panose="020B0604020202020204" pitchFamily="34" charset="0"/>
                <a:ea typeface="+mn-ea"/>
                <a:cs typeface="+mn-cs"/>
              </a:rPr>
              <a:t>Training</a:t>
            </a:r>
            <a:endParaRPr kumimoji="0" lang="en-US" altLang="en-US" sz="1800" b="1" i="1" u="none" strike="noStrike" kern="1200" cap="none" spc="0" normalizeH="0" baseline="0" noProof="0" dirty="0" smtClean="0">
              <a:ln>
                <a:noFill/>
              </a:ln>
              <a:solidFill>
                <a:srgbClr val="000099"/>
              </a:solidFill>
              <a:effectLst/>
              <a:uLnTx/>
              <a:uFillTx/>
              <a:latin typeface="Arial" panose="020B0604020202020204" pitchFamily="34" charset="0"/>
              <a:ea typeface="+mn-ea"/>
              <a:cs typeface="+mn-cs"/>
            </a:endParaRPr>
          </a:p>
        </p:txBody>
      </p:sp>
      <p:sp>
        <p:nvSpPr>
          <p:cNvPr id="44" name="Rectangle 2065"/>
          <p:cNvSpPr>
            <a:spLocks noChangeArrowheads="1"/>
          </p:cNvSpPr>
          <p:nvPr/>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Tree>
    <p:extLst>
      <p:ext uri="{BB962C8B-B14F-4D97-AF65-F5344CB8AC3E}">
        <p14:creationId xmlns:p14="http://schemas.microsoft.com/office/powerpoint/2010/main" val="1414074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57200" y="1905000"/>
            <a:ext cx="8153400" cy="2800767"/>
          </a:xfrm>
          <a:prstGeom prst="rect">
            <a:avLst/>
          </a:prstGeom>
        </p:spPr>
        <p:txBody>
          <a:bodyPr wrap="square">
            <a:spAutoFit/>
          </a:bodyPr>
          <a:lstStyle/>
          <a:p>
            <a:pPr marL="231775" indent="-231775" algn="ctr">
              <a:spcAft>
                <a:spcPct val="50000"/>
              </a:spcAft>
              <a:buFontTx/>
              <a:buNone/>
            </a:pPr>
            <a:endParaRPr lang="en-US" sz="4400" b="1" dirty="0" smtClean="0">
              <a:solidFill>
                <a:srgbClr val="FF0000"/>
              </a:solidFill>
              <a:latin typeface="Times New Roman" pitchFamily="18" charset="0"/>
              <a:cs typeface="Times New Roman" pitchFamily="18" charset="0"/>
            </a:endParaRPr>
          </a:p>
          <a:p>
            <a:pPr marL="231775" indent="-231775" algn="ctr">
              <a:spcAft>
                <a:spcPct val="50000"/>
              </a:spcAft>
              <a:buFontTx/>
              <a:buNone/>
            </a:pPr>
            <a:r>
              <a:rPr lang="en-US" sz="4400" b="1" dirty="0" smtClean="0">
                <a:solidFill>
                  <a:srgbClr val="FF0000"/>
                </a:solidFill>
                <a:latin typeface="Times New Roman" pitchFamily="18" charset="0"/>
                <a:cs typeface="Times New Roman" pitchFamily="18" charset="0"/>
              </a:rPr>
              <a:t>MAIL </a:t>
            </a:r>
            <a:r>
              <a:rPr lang="en-US" sz="4400" b="1" dirty="0">
                <a:solidFill>
                  <a:srgbClr val="FF0000"/>
                </a:solidFill>
                <a:latin typeface="Times New Roman" pitchFamily="18" charset="0"/>
                <a:cs typeface="Times New Roman" pitchFamily="18" charset="0"/>
              </a:rPr>
              <a:t>COMPOSITION </a:t>
            </a:r>
            <a:r>
              <a:rPr lang="en-US" sz="4400" b="1" dirty="0" smtClean="0">
                <a:solidFill>
                  <a:srgbClr val="FF0000"/>
                </a:solidFill>
                <a:latin typeface="Times New Roman" pitchFamily="18" charset="0"/>
                <a:cs typeface="Times New Roman" pitchFamily="18" charset="0"/>
              </a:rPr>
              <a:t> </a:t>
            </a:r>
          </a:p>
          <a:p>
            <a:pPr marL="231775" indent="-231775" algn="ctr">
              <a:spcAft>
                <a:spcPct val="50000"/>
              </a:spcAft>
              <a:buFontTx/>
              <a:buNone/>
            </a:pPr>
            <a:r>
              <a:rPr lang="en-US" sz="4400" b="1" dirty="0" smtClean="0">
                <a:solidFill>
                  <a:srgbClr val="FF0000"/>
                </a:solidFill>
                <a:latin typeface="Times New Roman" pitchFamily="18" charset="0"/>
                <a:cs typeface="Times New Roman" pitchFamily="18" charset="0"/>
              </a:rPr>
              <a:t>AND MAKE </a:t>
            </a:r>
            <a:r>
              <a:rPr lang="en-US" sz="4400" b="1" dirty="0">
                <a:solidFill>
                  <a:srgbClr val="FF0000"/>
                </a:solidFill>
                <a:latin typeface="Times New Roman" pitchFamily="18" charset="0"/>
                <a:cs typeface="Times New Roman" pitchFamily="18" charset="0"/>
              </a:rPr>
              <a:t>UP</a:t>
            </a:r>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914401" y="1885702"/>
            <a:ext cx="7924800" cy="984885"/>
          </a:xfrm>
          <a:prstGeom prst="rect">
            <a:avLst/>
          </a:prstGeom>
        </p:spPr>
        <p:txBody>
          <a:bodyPr wrap="square">
            <a:spAutoFit/>
          </a:bodyPr>
          <a:lstStyle/>
          <a:p>
            <a:pPr algn="ctr"/>
            <a:r>
              <a:rPr lang="en-US" sz="4000" cap="all" dirty="0" smtClean="0">
                <a:solidFill>
                  <a:srgbClr val="FF5050"/>
                </a:solidFill>
                <a:effectLst>
                  <a:outerShdw blurRad="38100" dist="38100" dir="2700000" algn="tl">
                    <a:srgbClr val="C0C0C0"/>
                  </a:outerShdw>
                </a:effectLst>
                <a:latin typeface="Times New Roman" pitchFamily="18" charset="0"/>
                <a:cs typeface="Times New Roman" pitchFamily="18" charset="0"/>
              </a:rPr>
              <a:t>Definition</a:t>
            </a:r>
          </a:p>
          <a:p>
            <a:endParaRPr lang="en-US" cap="all" dirty="0"/>
          </a:p>
        </p:txBody>
      </p:sp>
      <p:sp>
        <p:nvSpPr>
          <p:cNvPr id="3" name="Rectangle 2"/>
          <p:cNvSpPr/>
          <p:nvPr/>
        </p:nvSpPr>
        <p:spPr>
          <a:xfrm>
            <a:off x="228600" y="2628265"/>
            <a:ext cx="8458201" cy="3268972"/>
          </a:xfrm>
          <a:prstGeom prst="rect">
            <a:avLst/>
          </a:prstGeom>
        </p:spPr>
        <p:txBody>
          <a:bodyPr wrap="square">
            <a:spAutoFit/>
          </a:bodyPr>
          <a:lstStyle/>
          <a:p>
            <a:pPr marL="285750" indent="-285750">
              <a:lnSpc>
                <a:spcPct val="105000"/>
              </a:lnSpc>
              <a:buFont typeface="Wingdings" panose="05000000000000000000" pitchFamily="2" charset="2"/>
              <a:buChar char="q"/>
            </a:pPr>
            <a:r>
              <a:rPr lang="en-US" sz="2200" dirty="0">
                <a:latin typeface="Times New Roman" pitchFamily="18" charset="0"/>
                <a:cs typeface="Times New Roman" pitchFamily="18" charset="0"/>
              </a:rPr>
              <a:t>Mail bearing an attention line or the addressee’s name with </a:t>
            </a: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job title is considered to be </a:t>
            </a:r>
            <a:r>
              <a:rPr lang="en-US" sz="2200" b="1" dirty="0">
                <a:latin typeface="Times New Roman" pitchFamily="18" charset="0"/>
                <a:cs typeface="Times New Roman" pitchFamily="18" charset="0"/>
              </a:rPr>
              <a:t>OFFICIAL</a:t>
            </a:r>
            <a:r>
              <a:rPr lang="en-US" sz="2200" b="1" dirty="0">
                <a:solidFill>
                  <a:srgbClr val="F52D32"/>
                </a:solidFill>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marL="285750" indent="-285750">
              <a:lnSpc>
                <a:spcPct val="105000"/>
              </a:lnSpc>
              <a:buFont typeface="Wingdings" panose="05000000000000000000" pitchFamily="2" charset="2"/>
              <a:buChar char="q"/>
            </a:pPr>
            <a:r>
              <a:rPr lang="en-US" sz="2200" dirty="0">
                <a:latin typeface="Times New Roman" pitchFamily="18" charset="0"/>
                <a:cs typeface="Times New Roman" pitchFamily="18" charset="0"/>
              </a:rPr>
              <a:t> Mail bearing an individual’s name but does not have a job </a:t>
            </a:r>
          </a:p>
          <a:p>
            <a:pPr marL="231775" indent="-231775">
              <a:lnSpc>
                <a:spcPct val="105000"/>
              </a:lnSpc>
              <a:buNone/>
            </a:pPr>
            <a:r>
              <a:rPr lang="en-US" sz="2200" dirty="0">
                <a:latin typeface="Times New Roman" pitchFamily="18" charset="0"/>
                <a:cs typeface="Times New Roman" pitchFamily="18" charset="0"/>
              </a:rPr>
              <a:t>     title or the name in the attention line is considered to </a:t>
            </a:r>
          </a:p>
          <a:p>
            <a:pPr marL="231775" indent="-231775">
              <a:lnSpc>
                <a:spcPct val="105000"/>
              </a:lnSpc>
              <a:buNone/>
            </a:pPr>
            <a:r>
              <a:rPr lang="en-US" sz="2200" dirty="0">
                <a:latin typeface="Times New Roman" pitchFamily="18" charset="0"/>
                <a:cs typeface="Times New Roman" pitchFamily="18" charset="0"/>
              </a:rPr>
              <a:t>     be </a:t>
            </a:r>
            <a:r>
              <a:rPr lang="en-US" sz="2200" b="1" dirty="0">
                <a:latin typeface="Times New Roman" pitchFamily="18" charset="0"/>
                <a:cs typeface="Times New Roman" pitchFamily="18" charset="0"/>
              </a:rPr>
              <a:t>PERSONAL</a:t>
            </a:r>
            <a:r>
              <a:rPr lang="en-US" sz="2200" b="1" dirty="0">
                <a:solidFill>
                  <a:srgbClr val="F52D32"/>
                </a:solidFill>
                <a:latin typeface="Times New Roman" pitchFamily="18" charset="0"/>
                <a:cs typeface="Times New Roman" pitchFamily="18" charset="0"/>
              </a:rPr>
              <a:t>  </a:t>
            </a:r>
          </a:p>
          <a:p>
            <a:pPr marL="285750" indent="-285750">
              <a:lnSpc>
                <a:spcPct val="105000"/>
              </a:lnSpc>
              <a:buFont typeface="Wingdings" panose="05000000000000000000" pitchFamily="2" charset="2"/>
              <a:buChar char="q"/>
            </a:pPr>
            <a:r>
              <a:rPr lang="en-US" sz="2200" dirty="0">
                <a:latin typeface="Times New Roman" pitchFamily="18" charset="0"/>
                <a:cs typeface="Times New Roman" pitchFamily="18" charset="0"/>
              </a:rPr>
              <a:t> Use discretion, it is common practice for activities outside of</a:t>
            </a:r>
          </a:p>
          <a:p>
            <a:pPr marL="231775" indent="-231775">
              <a:lnSpc>
                <a:spcPct val="105000"/>
              </a:lnSpc>
              <a:buNone/>
            </a:pPr>
            <a:r>
              <a:rPr lang="en-US" sz="2200" dirty="0">
                <a:latin typeface="Times New Roman" pitchFamily="18" charset="0"/>
                <a:cs typeface="Times New Roman" pitchFamily="18" charset="0"/>
              </a:rPr>
              <a:t>     Department of Defense to address official business matters </a:t>
            </a:r>
          </a:p>
          <a:p>
            <a:pPr marL="231775" indent="-231775">
              <a:lnSpc>
                <a:spcPct val="105000"/>
              </a:lnSpc>
              <a:buNone/>
            </a:pPr>
            <a:r>
              <a:rPr lang="en-US" sz="2200" dirty="0">
                <a:latin typeface="Times New Roman" pitchFamily="18" charset="0"/>
                <a:cs typeface="Times New Roman" pitchFamily="18" charset="0"/>
              </a:rPr>
              <a:t>     to an individual by name, and the address may or may not </a:t>
            </a:r>
          </a:p>
          <a:p>
            <a:pPr marL="231775" indent="-231775">
              <a:lnSpc>
                <a:spcPct val="105000"/>
              </a:lnSpc>
              <a:buNone/>
            </a:pPr>
            <a:r>
              <a:rPr lang="en-US" sz="2200" dirty="0">
                <a:latin typeface="Times New Roman" pitchFamily="18" charset="0"/>
                <a:cs typeface="Times New Roman" pitchFamily="18" charset="0"/>
              </a:rPr>
              <a:t>     include a job title </a:t>
            </a:r>
          </a:p>
        </p:txBody>
      </p:sp>
      <p:sp>
        <p:nvSpPr>
          <p:cNvPr id="14"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10886" y="1247775"/>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374628"/>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81000" y="1502569"/>
            <a:ext cx="8382000" cy="4339650"/>
          </a:xfrm>
          <a:prstGeom prst="rect">
            <a:avLst/>
          </a:prstGeom>
        </p:spPr>
        <p:txBody>
          <a:bodyPr wrap="square">
            <a:spAutoFit/>
          </a:bodyPr>
          <a:lstStyle/>
          <a:p>
            <a:pPr algn="ct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MAIL PREPARATION AND </a:t>
            </a:r>
            <a:r>
              <a:rPr lang="en-US" sz="2400" dirty="0" smtClean="0">
                <a:solidFill>
                  <a:srgbClr val="FF0000"/>
                </a:solidFill>
                <a:effectLst>
                  <a:outerShdw blurRad="38100" dist="38100" dir="2700000" algn="tl">
                    <a:srgbClr val="C0C0C0"/>
                  </a:outerShdw>
                </a:effectLst>
                <a:latin typeface="Times New Roman" pitchFamily="18" charset="0"/>
                <a:cs typeface="Times New Roman" pitchFamily="18" charset="0"/>
              </a:rPr>
              <a:t>PACKAGING</a:t>
            </a:r>
          </a:p>
          <a:p>
            <a:pPr marL="285750" indent="-285750">
              <a:spcAft>
                <a:spcPct val="50000"/>
              </a:spcAft>
              <a:buFont typeface="Wingdings" panose="05000000000000000000" pitchFamily="2" charset="2"/>
              <a:buChar char="q"/>
            </a:pPr>
            <a:r>
              <a:rPr lang="en-US" dirty="0" smtClean="0">
                <a:latin typeface="Times New Roman" pitchFamily="18" charset="0"/>
                <a:cs typeface="Times New Roman" pitchFamily="18" charset="0"/>
              </a:rPr>
              <a:t>Originator’s </a:t>
            </a:r>
            <a:r>
              <a:rPr lang="en-US" dirty="0">
                <a:latin typeface="Times New Roman" pitchFamily="18" charset="0"/>
                <a:cs typeface="Times New Roman" pitchFamily="18" charset="0"/>
              </a:rPr>
              <a:t>responsibility</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No masking tape</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Scotch tape should </a:t>
            </a:r>
            <a:r>
              <a:rPr lang="en-US" u="sng" dirty="0">
                <a:latin typeface="Times New Roman" pitchFamily="18" charset="0"/>
                <a:cs typeface="Times New Roman" pitchFamily="18" charset="0"/>
              </a:rPr>
              <a:t>ONLY</a:t>
            </a:r>
            <a:r>
              <a:rPr lang="en-US" dirty="0">
                <a:latin typeface="Times New Roman" pitchFamily="18" charset="0"/>
                <a:cs typeface="Times New Roman" pitchFamily="18" charset="0"/>
              </a:rPr>
              <a:t> be used to reinforce a properly sealed flap </a:t>
            </a:r>
            <a:r>
              <a:rPr lang="en-US" dirty="0" smtClean="0">
                <a:latin typeface="Times New Roman" pitchFamily="18" charset="0"/>
                <a:cs typeface="Times New Roman" pitchFamily="18" charset="0"/>
              </a:rPr>
              <a:t>on letters or large flat envelopes (should </a:t>
            </a:r>
            <a:r>
              <a:rPr lang="en-US" dirty="0">
                <a:latin typeface="Times New Roman" pitchFamily="18" charset="0"/>
                <a:cs typeface="Times New Roman" pitchFamily="18" charset="0"/>
              </a:rPr>
              <a:t>cover the entire flap) </a:t>
            </a:r>
            <a:r>
              <a:rPr lang="en-US" u="sng" dirty="0" smtClean="0">
                <a:latin typeface="Times New Roman" pitchFamily="18" charset="0"/>
                <a:cs typeface="Times New Roman" pitchFamily="18" charset="0"/>
              </a:rPr>
              <a:t>DO NOT USE FOR SEALING PARCELS</a:t>
            </a:r>
            <a:endParaRPr lang="en-US" u="sng" dirty="0">
              <a:latin typeface="Times New Roman" pitchFamily="18" charset="0"/>
              <a:cs typeface="Times New Roman" pitchFamily="18" charset="0"/>
            </a:endParaRP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Distribute weight evenly throughout package</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Remove old markings, labels, and barcodes</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Use correct size envelopes </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All size envelope flaps must be completely sealed (metal </a:t>
            </a:r>
            <a:r>
              <a:rPr lang="en-US" dirty="0" smtClean="0">
                <a:latin typeface="Times New Roman" pitchFamily="18" charset="0"/>
                <a:cs typeface="Times New Roman" pitchFamily="18" charset="0"/>
              </a:rPr>
              <a:t>tabs </a:t>
            </a:r>
            <a:r>
              <a:rPr lang="en-US" dirty="0">
                <a:latin typeface="Times New Roman" pitchFamily="18" charset="0"/>
                <a:cs typeface="Times New Roman" pitchFamily="18" charset="0"/>
              </a:rPr>
              <a:t>&amp; brass clips </a:t>
            </a:r>
            <a:r>
              <a:rPr lang="en-US" dirty="0" smtClean="0">
                <a:latin typeface="Times New Roman" pitchFamily="18" charset="0"/>
                <a:cs typeface="Times New Roman" pitchFamily="18" charset="0"/>
              </a:rPr>
              <a:t>should be avoided but if used the tab/clip must </a:t>
            </a:r>
            <a:r>
              <a:rPr lang="en-US" dirty="0">
                <a:latin typeface="Times New Roman" pitchFamily="18" charset="0"/>
                <a:cs typeface="Times New Roman" pitchFamily="18" charset="0"/>
              </a:rPr>
              <a:t>be covered</a:t>
            </a:r>
            <a:r>
              <a:rPr lang="en-US" dirty="0" smtClean="0">
                <a:latin typeface="Times New Roman" pitchFamily="18" charset="0"/>
                <a:cs typeface="Times New Roman" pitchFamily="18" charset="0"/>
              </a:rPr>
              <a:t>). Do not use envelopes with string or button closures. </a:t>
            </a:r>
            <a:endParaRPr lang="en-US" sz="1700"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1" u="none" strike="noStrike" kern="1200" cap="none" spc="0" normalizeH="0" baseline="0" noProof="0" dirty="0">
              <a:ln>
                <a:noFill/>
              </a:ln>
              <a:solidFill>
                <a:srgbClr val="D4F5F8"/>
              </a:solidFill>
              <a:effectLst>
                <a:outerShdw blurRad="38100" dist="38100" dir="2700000" algn="tl">
                  <a:srgbClr val="000000"/>
                </a:outerShdw>
              </a:effectLst>
              <a:uLnTx/>
              <a:uFillTx/>
              <a:latin typeface="Arial" charset="0"/>
              <a:ea typeface="+mn-ea"/>
              <a:cs typeface="+mn-cs"/>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0" marR="0" lvl="0" indent="0" algn="l" defTabSz="914400" rtl="0" eaLnBrk="1" fontAlgn="base" latinLnBrk="0" hangingPunct="1">
              <a:lnSpc>
                <a:spcPct val="85000"/>
              </a:lnSpc>
              <a:spcBef>
                <a:spcPct val="20000"/>
              </a:spcBef>
              <a:spcAft>
                <a:spcPct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Arial" charset="0"/>
              <a:ea typeface="+mn-ea"/>
              <a:cs typeface="+mn-cs"/>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Times New Roman" pitchFamily="18" charset="0"/>
                <a:ea typeface="+mn-ea"/>
                <a:cs typeface="+mn-cs"/>
              </a:rPr>
              <a:t>FLEET LOGISTICS CENTER JACKSONVILLE</a:t>
            </a:r>
          </a:p>
        </p:txBody>
      </p:sp>
      <p:sp>
        <p:nvSpPr>
          <p:cNvPr id="31753" name="Rectangle 1062"/>
          <p:cNvSpPr>
            <a:spLocks noChangeArrowheads="1"/>
          </p:cNvSpPr>
          <p:nvPr/>
        </p:nvSpPr>
        <p:spPr bwMode="auto">
          <a:xfrm>
            <a:off x="-10886" y="1247775"/>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1754" name="Rectangle 1063"/>
          <p:cNvSpPr>
            <a:spLocks noChangeArrowheads="1"/>
          </p:cNvSpPr>
          <p:nvPr/>
        </p:nvSpPr>
        <p:spPr bwMode="auto">
          <a:xfrm>
            <a:off x="0" y="1374628"/>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charset="0"/>
              <a:ea typeface="+mn-ea"/>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5" name="Rectangle 24"/>
          <p:cNvSpPr/>
          <p:nvPr/>
        </p:nvSpPr>
        <p:spPr>
          <a:xfrm>
            <a:off x="5257800" y="1905000"/>
            <a:ext cx="4114800" cy="7080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1F497D">
                  <a:lumMod val="50000"/>
                </a:srgbClr>
              </a:solidFill>
              <a:effectLst/>
              <a:uLnTx/>
              <a:uFillTx/>
              <a:latin typeface="Bookman Old Style" pitchFamily="18" charset="0"/>
              <a:ea typeface="+mn-ea"/>
              <a:cs typeface="+mn-cs"/>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charset="0"/>
              <a:ea typeface="+mn-ea"/>
              <a:cs typeface="Times New Roman" pitchFamily="18" charset="0"/>
            </a:endParaRPr>
          </a:p>
        </p:txBody>
      </p:sp>
      <p:sp>
        <p:nvSpPr>
          <p:cNvPr id="2" name="Rectangle 1"/>
          <p:cNvSpPr/>
          <p:nvPr/>
        </p:nvSpPr>
        <p:spPr>
          <a:xfrm>
            <a:off x="381000" y="1502569"/>
            <a:ext cx="8382000" cy="275460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mn-ea"/>
                <a:cs typeface="Times New Roman" pitchFamily="18" charset="0"/>
              </a:rPr>
              <a:t>MAIL PREPARATION AND </a:t>
            </a:r>
            <a:r>
              <a:rPr kumimoji="0" lang="en-US" sz="24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itchFamily="18" charset="0"/>
                <a:ea typeface="+mn-ea"/>
                <a:cs typeface="Times New Roman" pitchFamily="18" charset="0"/>
              </a:rPr>
              <a:t>PACKAGING (CONT)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itchFamily="18" charset="0"/>
              <a:ea typeface="+mn-ea"/>
              <a:cs typeface="Times New Roman" pitchFamily="18" charset="0"/>
            </a:endParaRP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Use </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letter or flat (manila) envelopes for letters or paperwork only.  For rigid, stiff or inflexible items DO NOT place them in regular letter envelopes.  For these items please use cardboard or padded type mailers</a:t>
            </a:r>
            <a:r>
              <a:rPr kumimoji="0" lang="en-US"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Check restrictions for items going to International or FPO/APO addresses before packaging. Contact your local Mail Center for assistance.</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endParaRPr kumimoji="0" lang="en-US" sz="17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83A79D-1B9D-4DF3-8A1C-A0DFF860331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66758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81000" y="1865034"/>
            <a:ext cx="8229600" cy="3385542"/>
          </a:xfrm>
          <a:prstGeom prst="rect">
            <a:avLst/>
          </a:prstGeom>
        </p:spPr>
        <p:txBody>
          <a:bodyPr wrap="square">
            <a:spAutoFit/>
          </a:bodyPr>
          <a:lstStyle/>
          <a:p>
            <a:pPr algn="ct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ADDRESS </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PLACEMENT</a:t>
            </a:r>
          </a:p>
          <a:p>
            <a:pPr>
              <a:buNone/>
            </a:pPr>
            <a:endParaRPr lang="en-US" sz="1400" dirty="0" smtClean="0"/>
          </a:p>
          <a:p>
            <a:pPr marL="0" indent="0">
              <a:spcBef>
                <a:spcPts val="0"/>
              </a:spcBef>
              <a:buNone/>
            </a:pPr>
            <a:r>
              <a:rPr lang="en-US" sz="1200" b="1" dirty="0">
                <a:latin typeface="Arial" panose="020B0604020202020204" pitchFamily="34" charset="0"/>
                <a:cs typeface="Arial" panose="020B0604020202020204" pitchFamily="34" charset="0"/>
              </a:rPr>
              <a:t>DEPARTMENT OF THE NAVY</a:t>
            </a:r>
            <a:endParaRPr lang="en-US" sz="1200" dirty="0">
              <a:latin typeface="Arial" panose="020B0604020202020204" pitchFamily="34" charset="0"/>
              <a:cs typeface="Arial" panose="020B0604020202020204" pitchFamily="34" charset="0"/>
            </a:endParaRPr>
          </a:p>
          <a:p>
            <a:pPr marL="0" indent="0">
              <a:spcBef>
                <a:spcPts val="0"/>
              </a:spcBef>
              <a:buFontTx/>
              <a:buNone/>
            </a:pPr>
            <a:r>
              <a:rPr lang="en-US" sz="1200" dirty="0">
                <a:latin typeface="Arial" panose="020B0604020202020204" pitchFamily="34" charset="0"/>
                <a:cs typeface="Arial" panose="020B0604020202020204" pitchFamily="34" charset="0"/>
              </a:rPr>
              <a:t>COMMANDING OFFICER</a:t>
            </a:r>
          </a:p>
          <a:p>
            <a:pPr marL="0" indent="0">
              <a:spcBef>
                <a:spcPts val="0"/>
              </a:spcBef>
              <a:buFontTx/>
              <a:buNone/>
            </a:pPr>
            <a:r>
              <a:rPr lang="en-US" sz="1200" dirty="0" smtClean="0">
                <a:latin typeface="Arial" panose="020B0604020202020204" pitchFamily="34" charset="0"/>
                <a:cs typeface="Arial" panose="020B0604020202020204" pitchFamily="34" charset="0"/>
              </a:rPr>
              <a:t>FLCN </a:t>
            </a:r>
            <a:r>
              <a:rPr lang="en-US" sz="1200" dirty="0">
                <a:latin typeface="Arial" panose="020B0604020202020204" pitchFamily="34" charset="0"/>
                <a:cs typeface="Arial" panose="020B0604020202020204" pitchFamily="34" charset="0"/>
              </a:rPr>
              <a:t>NAVAL DISTIRCT WASHINGTON</a:t>
            </a:r>
          </a:p>
          <a:p>
            <a:pPr marL="0" indent="0">
              <a:spcBef>
                <a:spcPts val="0"/>
              </a:spcBef>
              <a:buFontTx/>
              <a:buNone/>
            </a:pPr>
            <a:r>
              <a:rPr lang="en-US" sz="1200" dirty="0">
                <a:latin typeface="Arial" panose="020B0604020202020204" pitchFamily="34" charset="0"/>
                <a:cs typeface="Arial" panose="020B0604020202020204" pitchFamily="34" charset="0"/>
              </a:rPr>
              <a:t>1013 O STREET SE</a:t>
            </a:r>
          </a:p>
          <a:p>
            <a:pPr marL="0" indent="0">
              <a:spcBef>
                <a:spcPts val="0"/>
              </a:spcBef>
              <a:buFontTx/>
              <a:buNone/>
            </a:pPr>
            <a:r>
              <a:rPr lang="en-US" sz="1200" dirty="0">
                <a:latin typeface="Arial" panose="020B0604020202020204" pitchFamily="34" charset="0"/>
                <a:cs typeface="Arial" panose="020B0604020202020204" pitchFamily="34" charset="0"/>
              </a:rPr>
              <a:t>WASHINGTON NAVY YARD DC 20374-5014</a:t>
            </a:r>
          </a:p>
          <a:p>
            <a:pPr marL="0" indent="0">
              <a:spcBef>
                <a:spcPts val="0"/>
              </a:spcBef>
              <a:buNone/>
            </a:pPr>
            <a:r>
              <a:rPr lang="en-US" sz="1200" b="1" dirty="0">
                <a:latin typeface="Arial" panose="020B0604020202020204" pitchFamily="34" charset="0"/>
                <a:cs typeface="Arial" panose="020B0604020202020204" pitchFamily="34" charset="0"/>
              </a:rPr>
              <a:t>OFFICIAL BUSINESS</a:t>
            </a:r>
          </a:p>
          <a:p>
            <a:pPr>
              <a:buNone/>
            </a:pPr>
            <a:r>
              <a:rPr lang="en-US" sz="1400" dirty="0" smtClean="0"/>
              <a:t>                             </a:t>
            </a:r>
            <a:r>
              <a:rPr lang="en-US" dirty="0" smtClean="0"/>
              <a:t>         </a:t>
            </a:r>
            <a:endParaRPr lang="en-US" dirty="0"/>
          </a:p>
          <a:p>
            <a:pPr>
              <a:buNone/>
            </a:pPr>
            <a:r>
              <a:rPr lang="en-US" dirty="0"/>
              <a:t>                                                                                                                                                                                              </a:t>
            </a:r>
          </a:p>
          <a:p>
            <a:pPr>
              <a:buNone/>
            </a:pPr>
            <a:r>
              <a:rPr lang="en-US" dirty="0"/>
              <a:t>                                                                                   </a:t>
            </a:r>
            <a:r>
              <a:rPr lang="en-US" sz="1400" dirty="0" smtClean="0"/>
              <a:t>Commander</a:t>
            </a:r>
            <a:endParaRPr lang="en-US" sz="1400" dirty="0"/>
          </a:p>
          <a:p>
            <a:pPr>
              <a:buNone/>
            </a:pPr>
            <a:r>
              <a:rPr lang="en-US" sz="1400" dirty="0"/>
              <a:t>                                                                                                           </a:t>
            </a:r>
            <a:r>
              <a:rPr lang="en-US" sz="1400" dirty="0" smtClean="0"/>
              <a:t>NAVSUP FLCN SAN DIEGO</a:t>
            </a:r>
            <a:endParaRPr lang="en-US" sz="1400" dirty="0"/>
          </a:p>
          <a:p>
            <a:pPr>
              <a:buNone/>
            </a:pPr>
            <a:r>
              <a:rPr lang="en-US" sz="1400" dirty="0"/>
              <a:t>                                                                                                           3985 </a:t>
            </a:r>
            <a:r>
              <a:rPr lang="en-US" sz="1400" dirty="0" smtClean="0"/>
              <a:t>CUMMINGS ROAD</a:t>
            </a:r>
          </a:p>
          <a:p>
            <a:pPr>
              <a:buNone/>
            </a:pPr>
            <a:r>
              <a:rPr lang="en-US" sz="1400" dirty="0" smtClean="0"/>
              <a:t> 					              SAN DIEGO </a:t>
            </a:r>
            <a:r>
              <a:rPr lang="en-US" sz="1400" dirty="0"/>
              <a:t>CA 92136-4560</a:t>
            </a:r>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40552"/>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2247900" y="1832018"/>
            <a:ext cx="4648200" cy="772519"/>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ADDRESS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EXAMPLES </a:t>
            </a:r>
          </a:p>
          <a:p>
            <a:pPr marL="57150">
              <a:lnSpc>
                <a:spcPct val="90000"/>
              </a:lnSpc>
            </a:pPr>
            <a:endParaRPr lang="en-US" b="1" u="sng" dirty="0" smtClean="0">
              <a:latin typeface="Times New Roman" pitchFamily="18" charset="0"/>
              <a:cs typeface="Times New Roman" pitchFamily="18" charset="0"/>
            </a:endParaRPr>
          </a:p>
        </p:txBody>
      </p:sp>
      <p:sp>
        <p:nvSpPr>
          <p:cNvPr id="5" name="Rectangle 4"/>
          <p:cNvSpPr/>
          <p:nvPr/>
        </p:nvSpPr>
        <p:spPr>
          <a:xfrm>
            <a:off x="115888" y="2411412"/>
            <a:ext cx="3694112" cy="2111347"/>
          </a:xfrm>
          <a:prstGeom prst="rect">
            <a:avLst/>
          </a:prstGeom>
        </p:spPr>
        <p:txBody>
          <a:bodyPr wrap="square">
            <a:spAutoFit/>
          </a:bodyPr>
          <a:lstStyle/>
          <a:p>
            <a:pPr marL="57150"/>
            <a:r>
              <a:rPr lang="en-US" sz="1600" b="1" u="sng" dirty="0">
                <a:latin typeface="Times New Roman" pitchFamily="18" charset="0"/>
                <a:cs typeface="Times New Roman" pitchFamily="18" charset="0"/>
              </a:rPr>
              <a:t>RETURN ADDRESS</a:t>
            </a:r>
          </a:p>
          <a:p>
            <a:pPr marL="57150"/>
            <a:endParaRPr lang="en-US" sz="1600" b="1" dirty="0">
              <a:latin typeface="Times New Roman" pitchFamily="18" charset="0"/>
              <a:cs typeface="Times New Roman" pitchFamily="18" charset="0"/>
            </a:endParaRPr>
          </a:p>
          <a:p>
            <a:pPr marL="57150">
              <a:spcBef>
                <a:spcPct val="20000"/>
              </a:spcBef>
            </a:pPr>
            <a:r>
              <a:rPr lang="en-US" sz="1600" b="1" dirty="0">
                <a:latin typeface="Times New Roman" pitchFamily="18" charset="0"/>
                <a:cs typeface="Times New Roman" pitchFamily="18" charset="0"/>
              </a:rPr>
              <a:t>DEPARTMENT OF THE NAVY</a:t>
            </a:r>
          </a:p>
          <a:p>
            <a:pPr marL="57150"/>
            <a:r>
              <a:rPr lang="en-US" sz="1600" b="1" dirty="0">
                <a:latin typeface="Times New Roman" pitchFamily="18" charset="0"/>
                <a:cs typeface="Times New Roman" pitchFamily="18" charset="0"/>
              </a:rPr>
              <a:t>     COMMANDING OFFICER</a:t>
            </a:r>
          </a:p>
          <a:p>
            <a:pPr marL="57150"/>
            <a:r>
              <a:rPr lang="en-US" sz="1600" b="1" dirty="0">
                <a:latin typeface="Times New Roman" pitchFamily="18" charset="0"/>
                <a:cs typeface="Times New Roman" pitchFamily="18" charset="0"/>
              </a:rPr>
              <a:t>     ATTN:  SUPPLY OFFICER</a:t>
            </a:r>
          </a:p>
          <a:p>
            <a:pPr marL="57150"/>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HSM-60 UNIT XXXXX BOX XXX</a:t>
            </a:r>
            <a:endParaRPr lang="en-US" sz="1600" b="1" dirty="0">
              <a:latin typeface="Times New Roman" pitchFamily="18" charset="0"/>
              <a:cs typeface="Times New Roman" pitchFamily="18" charset="0"/>
            </a:endParaRPr>
          </a:p>
          <a:p>
            <a:pPr marL="57150"/>
            <a:r>
              <a:rPr lang="en-US" sz="1600" b="1" dirty="0">
                <a:latin typeface="Times New Roman" pitchFamily="18" charset="0"/>
                <a:cs typeface="Times New Roman" pitchFamily="18" charset="0"/>
              </a:rPr>
              <a:t>     FPO AA </a:t>
            </a:r>
            <a:r>
              <a:rPr lang="en-US" sz="1600" b="1" dirty="0" smtClean="0">
                <a:latin typeface="Times New Roman" pitchFamily="18" charset="0"/>
                <a:cs typeface="Times New Roman" pitchFamily="18" charset="0"/>
              </a:rPr>
              <a:t>34099</a:t>
            </a:r>
            <a:endParaRPr lang="en-US" sz="1600" b="1" dirty="0">
              <a:latin typeface="Times New Roman" pitchFamily="18" charset="0"/>
              <a:cs typeface="Times New Roman" pitchFamily="18" charset="0"/>
            </a:endParaRPr>
          </a:p>
          <a:p>
            <a:pPr marL="57150"/>
            <a:r>
              <a:rPr lang="en-US" sz="1600" b="1" dirty="0">
                <a:latin typeface="Times New Roman" pitchFamily="18" charset="0"/>
                <a:cs typeface="Times New Roman" pitchFamily="18" charset="0"/>
              </a:rPr>
              <a:t>OFFICIAL BUSINESS</a:t>
            </a:r>
          </a:p>
        </p:txBody>
      </p:sp>
      <p:sp>
        <p:nvSpPr>
          <p:cNvPr id="6" name="TextBox 5"/>
          <p:cNvSpPr txBox="1"/>
          <p:nvPr/>
        </p:nvSpPr>
        <p:spPr>
          <a:xfrm>
            <a:off x="4419600" y="2407750"/>
            <a:ext cx="4419600" cy="2751522"/>
          </a:xfrm>
          <a:prstGeom prst="rect">
            <a:avLst/>
          </a:prstGeom>
          <a:noFill/>
        </p:spPr>
        <p:txBody>
          <a:bodyPr wrap="square" rtlCol="0">
            <a:spAutoFit/>
          </a:bodyPr>
          <a:lstStyle/>
          <a:p>
            <a:pPr marL="57150">
              <a:lnSpc>
                <a:spcPct val="90000"/>
              </a:lnSpc>
            </a:pPr>
            <a:r>
              <a:rPr lang="en-US" sz="1600" b="1" u="sng" dirty="0">
                <a:latin typeface="Times New Roman" pitchFamily="18" charset="0"/>
                <a:cs typeface="Times New Roman" pitchFamily="18" charset="0"/>
              </a:rPr>
              <a:t>‘TO’ ADDRESS</a:t>
            </a:r>
          </a:p>
          <a:p>
            <a:pPr marL="57150">
              <a:lnSpc>
                <a:spcPct val="90000"/>
              </a:lnSpc>
            </a:pPr>
            <a:endParaRPr lang="en-US" sz="1600" b="1" dirty="0">
              <a:latin typeface="Times New Roman" pitchFamily="18" charset="0"/>
              <a:cs typeface="Times New Roman" pitchFamily="18" charset="0"/>
            </a:endParaRPr>
          </a:p>
          <a:p>
            <a:pPr marL="57150">
              <a:lnSpc>
                <a:spcPct val="90000"/>
              </a:lnSpc>
            </a:pPr>
            <a:r>
              <a:rPr lang="en-US" sz="1600" b="1" dirty="0">
                <a:latin typeface="Times New Roman" pitchFamily="18" charset="0"/>
                <a:cs typeface="Times New Roman" pitchFamily="18" charset="0"/>
              </a:rPr>
              <a:t>COMMANDING OFFICER</a:t>
            </a:r>
          </a:p>
          <a:p>
            <a:pPr marL="57150">
              <a:lnSpc>
                <a:spcPct val="90000"/>
              </a:lnSpc>
            </a:pPr>
            <a:r>
              <a:rPr lang="en-US" sz="1600" b="1" dirty="0">
                <a:latin typeface="Times New Roman" pitchFamily="18" charset="0"/>
                <a:cs typeface="Times New Roman" pitchFamily="18" charset="0"/>
              </a:rPr>
              <a:t>NAVAL HOSPITAL</a:t>
            </a:r>
          </a:p>
          <a:p>
            <a:pPr marL="57150">
              <a:lnSpc>
                <a:spcPct val="90000"/>
              </a:lnSpc>
            </a:pPr>
            <a:r>
              <a:rPr lang="en-US" sz="1600" b="1" dirty="0">
                <a:latin typeface="Times New Roman" pitchFamily="18" charset="0"/>
                <a:cs typeface="Times New Roman" pitchFamily="18" charset="0"/>
              </a:rPr>
              <a:t>PSC 812 Box 3560 </a:t>
            </a:r>
          </a:p>
          <a:p>
            <a:pPr marL="57150">
              <a:lnSpc>
                <a:spcPct val="90000"/>
              </a:lnSpc>
            </a:pPr>
            <a:r>
              <a:rPr lang="en-US" sz="1600" b="1" dirty="0">
                <a:latin typeface="Times New Roman" pitchFamily="18" charset="0"/>
                <a:cs typeface="Times New Roman" pitchFamily="18" charset="0"/>
              </a:rPr>
              <a:t>FPO AE </a:t>
            </a:r>
            <a:r>
              <a:rPr lang="en-US" sz="1600" b="1" dirty="0" smtClean="0">
                <a:latin typeface="Times New Roman" pitchFamily="18" charset="0"/>
                <a:cs typeface="Times New Roman" pitchFamily="18" charset="0"/>
              </a:rPr>
              <a:t>09627</a:t>
            </a:r>
            <a:endParaRPr lang="en-US" sz="1600" b="1" dirty="0">
              <a:latin typeface="Times New Roman" pitchFamily="18" charset="0"/>
              <a:cs typeface="Times New Roman" pitchFamily="18" charset="0"/>
            </a:endParaRPr>
          </a:p>
          <a:p>
            <a:pPr marL="57150">
              <a:lnSpc>
                <a:spcPct val="90000"/>
              </a:lnSpc>
            </a:pPr>
            <a:endParaRPr lang="en-US" sz="1600" b="1" dirty="0">
              <a:latin typeface="Times New Roman" pitchFamily="18" charset="0"/>
              <a:cs typeface="Times New Roman" pitchFamily="18" charset="0"/>
            </a:endParaRPr>
          </a:p>
          <a:p>
            <a:pPr marL="57150">
              <a:lnSpc>
                <a:spcPct val="90000"/>
              </a:lnSpc>
            </a:pPr>
            <a:r>
              <a:rPr lang="en-US" sz="1600" b="1" dirty="0" smtClean="0">
                <a:latin typeface="Times New Roman" pitchFamily="18" charset="0"/>
                <a:cs typeface="Times New Roman" pitchFamily="18" charset="0"/>
              </a:rPr>
              <a:t>COMMANDING OFFICER</a:t>
            </a:r>
          </a:p>
          <a:p>
            <a:pPr marL="57150">
              <a:lnSpc>
                <a:spcPct val="90000"/>
              </a:lnSpc>
            </a:pPr>
            <a:r>
              <a:rPr lang="en-US" sz="1600" b="1" dirty="0" smtClean="0">
                <a:latin typeface="Times New Roman" pitchFamily="18" charset="0"/>
                <a:cs typeface="Times New Roman" pitchFamily="18" charset="0"/>
              </a:rPr>
              <a:t>ATTN MEDICAL DEPT</a:t>
            </a:r>
          </a:p>
          <a:p>
            <a:pPr marL="57150">
              <a:lnSpc>
                <a:spcPct val="90000"/>
              </a:lnSpc>
            </a:pPr>
            <a:r>
              <a:rPr lang="en-US" sz="1600" b="1" dirty="0" smtClean="0">
                <a:latin typeface="Times New Roman" pitchFamily="18" charset="0"/>
                <a:cs typeface="Times New Roman" pitchFamily="18" charset="0"/>
              </a:rPr>
              <a:t>USS ABRAHAM LINCOLN CVN 72 UNIT # BOX #</a:t>
            </a:r>
          </a:p>
          <a:p>
            <a:pPr marL="57150">
              <a:lnSpc>
                <a:spcPct val="90000"/>
              </a:lnSpc>
            </a:pPr>
            <a:r>
              <a:rPr lang="en-US" sz="1600" b="1" dirty="0" smtClean="0">
                <a:latin typeface="Times New Roman" pitchFamily="18" charset="0"/>
                <a:cs typeface="Times New Roman" pitchFamily="18" charset="0"/>
              </a:rPr>
              <a:t>FPO AP 96612</a:t>
            </a:r>
            <a:endParaRPr lang="en-US" sz="1600" b="1" dirty="0">
              <a:latin typeface="Times New Roman" pitchFamily="18" charset="0"/>
              <a:cs typeface="Times New Roman" pitchFamily="18" charset="0"/>
            </a:endParaRPr>
          </a:p>
        </p:txBody>
      </p:sp>
      <p:sp>
        <p:nvSpPr>
          <p:cNvPr id="7" name="TextBox 6"/>
          <p:cNvSpPr txBox="1"/>
          <p:nvPr/>
        </p:nvSpPr>
        <p:spPr>
          <a:xfrm>
            <a:off x="4284617" y="5464096"/>
            <a:ext cx="4689566" cy="738664"/>
          </a:xfrm>
          <a:prstGeom prst="rect">
            <a:avLst/>
          </a:prstGeom>
          <a:noFill/>
        </p:spPr>
        <p:txBody>
          <a:bodyPr wrap="square" rtlCol="0">
            <a:spAutoFit/>
          </a:bodyPr>
          <a:lstStyle/>
          <a:p>
            <a:pPr>
              <a:spcBef>
                <a:spcPct val="50000"/>
              </a:spcBef>
            </a:pPr>
            <a:r>
              <a:rPr lang="en-US" sz="1400" b="1" dirty="0" smtClean="0">
                <a:latin typeface="Times New Roman" pitchFamily="18" charset="0"/>
                <a:cs typeface="Times New Roman" pitchFamily="18" charset="0"/>
              </a:rPr>
              <a:t>Note: The </a:t>
            </a:r>
            <a:r>
              <a:rPr lang="en-US" sz="1400" b="1" i="1" dirty="0">
                <a:latin typeface="Times New Roman" pitchFamily="18" charset="0"/>
                <a:cs typeface="Times New Roman" pitchFamily="18" charset="0"/>
              </a:rPr>
              <a:t>‘ATTN’</a:t>
            </a:r>
            <a:r>
              <a:rPr lang="en-US" sz="1400" b="1" dirty="0">
                <a:latin typeface="Times New Roman" pitchFamily="18" charset="0"/>
                <a:cs typeface="Times New Roman" pitchFamily="18" charset="0"/>
              </a:rPr>
              <a:t> line should always be the second or third line of the address and no information should be placed below the  </a:t>
            </a:r>
            <a:r>
              <a:rPr lang="en-US" sz="1400" b="1" i="1" dirty="0">
                <a:latin typeface="Times New Roman" pitchFamily="18" charset="0"/>
                <a:cs typeface="Times New Roman" pitchFamily="18" charset="0"/>
              </a:rPr>
              <a:t>‘City, State, Zip’</a:t>
            </a:r>
            <a:r>
              <a:rPr lang="en-US" sz="1400" b="1" dirty="0">
                <a:latin typeface="Times New Roman" pitchFamily="18" charset="0"/>
                <a:cs typeface="Times New Roman" pitchFamily="18" charset="0"/>
              </a:rPr>
              <a:t> line.</a:t>
            </a:r>
          </a:p>
        </p:txBody>
      </p:sp>
      <p:sp>
        <p:nvSpPr>
          <p:cNvPr id="8" name="TextBox 7"/>
          <p:cNvSpPr txBox="1"/>
          <p:nvPr/>
        </p:nvSpPr>
        <p:spPr>
          <a:xfrm>
            <a:off x="268288" y="4810906"/>
            <a:ext cx="3389312" cy="1600438"/>
          </a:xfrm>
          <a:prstGeom prst="rect">
            <a:avLst/>
          </a:prstGeom>
          <a:noFill/>
        </p:spPr>
        <p:txBody>
          <a:bodyPr wrap="square" rtlCol="0">
            <a:spAutoFit/>
          </a:bodyPr>
          <a:lstStyle/>
          <a:p>
            <a:pPr>
              <a:spcBef>
                <a:spcPct val="50000"/>
              </a:spcBef>
            </a:pPr>
            <a:r>
              <a:rPr lang="en-US" sz="1400" b="1" dirty="0" smtClean="0">
                <a:latin typeface="Times New Roman" pitchFamily="18" charset="0"/>
                <a:cs typeface="Times New Roman" pitchFamily="18" charset="0"/>
              </a:rPr>
              <a:t>Note: </a:t>
            </a:r>
          </a:p>
          <a:p>
            <a:pPr>
              <a:spcBef>
                <a:spcPct val="50000"/>
              </a:spcBef>
            </a:pPr>
            <a:r>
              <a:rPr lang="en-US" sz="1400" b="1" i="1" dirty="0" smtClean="0">
                <a:latin typeface="Times New Roman" pitchFamily="18" charset="0"/>
                <a:cs typeface="Times New Roman" pitchFamily="18" charset="0"/>
              </a:rPr>
              <a:t>DEPARTMENT </a:t>
            </a:r>
            <a:r>
              <a:rPr lang="en-US" sz="1400" b="1" i="1" dirty="0">
                <a:latin typeface="Times New Roman" pitchFamily="18" charset="0"/>
                <a:cs typeface="Times New Roman" pitchFamily="18" charset="0"/>
              </a:rPr>
              <a:t>OF THE NAVY</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is used for commands within DON.</a:t>
            </a:r>
          </a:p>
          <a:p>
            <a:pPr>
              <a:spcBef>
                <a:spcPct val="50000"/>
              </a:spcBef>
            </a:pPr>
            <a:r>
              <a:rPr lang="en-US" sz="1400" i="1" dirty="0">
                <a:latin typeface="Times New Roman" pitchFamily="18" charset="0"/>
                <a:cs typeface="Times New Roman" pitchFamily="18" charset="0"/>
              </a:rPr>
              <a:t>‘</a:t>
            </a:r>
            <a:r>
              <a:rPr lang="en-US" sz="1400" b="1" i="1" dirty="0">
                <a:latin typeface="Times New Roman" pitchFamily="18" charset="0"/>
                <a:cs typeface="Times New Roman" pitchFamily="18" charset="0"/>
              </a:rPr>
              <a:t>OFFICIAL BUSINESS</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will </a:t>
            </a:r>
            <a:r>
              <a:rPr lang="en-US" sz="1400" u="sng" dirty="0">
                <a:latin typeface="Times New Roman" pitchFamily="18" charset="0"/>
                <a:cs typeface="Times New Roman" pitchFamily="18" charset="0"/>
              </a:rPr>
              <a:t>always</a:t>
            </a:r>
            <a:r>
              <a:rPr lang="en-US" sz="1400" dirty="0">
                <a:latin typeface="Times New Roman" pitchFamily="18" charset="0"/>
                <a:cs typeface="Times New Roman" pitchFamily="18" charset="0"/>
              </a:rPr>
              <a:t> be placed below the return address regardless of branch.</a:t>
            </a:r>
          </a:p>
        </p:txBody>
      </p:sp>
      <p:sp>
        <p:nvSpPr>
          <p:cNvPr id="17"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752600"/>
            <a:ext cx="8305800" cy="5001369"/>
          </a:xfrm>
          <a:prstGeom prst="rect">
            <a:avLst/>
          </a:prstGeom>
        </p:spPr>
        <p:txBody>
          <a:bodyPr wrap="square">
            <a:spAutoFit/>
          </a:bodyPr>
          <a:lstStyle/>
          <a:p>
            <a:pPr algn="ct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ADDRESSING STANDARDS FOR OFFICIAL </a:t>
            </a:r>
            <a:r>
              <a:rPr lang="en-US" sz="2400" dirty="0" smtClean="0">
                <a:solidFill>
                  <a:srgbClr val="FF0000"/>
                </a:solidFill>
                <a:effectLst>
                  <a:outerShdw blurRad="38100" dist="38100" dir="2700000" algn="tl">
                    <a:srgbClr val="C0C0C0"/>
                  </a:outerShdw>
                </a:effectLst>
                <a:latin typeface="Times New Roman" pitchFamily="18" charset="0"/>
                <a:cs typeface="Times New Roman" pitchFamily="18" charset="0"/>
              </a:rPr>
              <a:t>MAIL</a:t>
            </a:r>
          </a:p>
          <a:p>
            <a:pPr marL="231775" indent="-231775">
              <a:spcAft>
                <a:spcPct val="50000"/>
              </a:spcAft>
            </a:pPr>
            <a:endParaRPr lang="en-US" b="1" u="sng" dirty="0" smtClean="0">
              <a:latin typeface="Times New Roman" pitchFamily="18" charset="0"/>
              <a:cs typeface="Times New Roman" pitchFamily="18" charset="0"/>
            </a:endParaRPr>
          </a:p>
          <a:p>
            <a:pPr marL="285750" indent="-285750">
              <a:spcAft>
                <a:spcPct val="50000"/>
              </a:spcAft>
              <a:buFont typeface="Wingdings" panose="05000000000000000000" pitchFamily="2" charset="2"/>
              <a:buChar char="q"/>
            </a:pPr>
            <a:r>
              <a:rPr lang="en-US" sz="2200" u="sng" dirty="0" smtClean="0">
                <a:latin typeface="Times New Roman" pitchFamily="18" charset="0"/>
                <a:cs typeface="Times New Roman" pitchFamily="18" charset="0"/>
              </a:rPr>
              <a:t>No</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handwritten addresses authorized on mail that requires postage</a:t>
            </a:r>
          </a:p>
          <a:p>
            <a:pPr marL="285750" indent="-285750">
              <a:spcAft>
                <a:spcPct val="50000"/>
              </a:spcAft>
              <a:buFont typeface="Wingdings" panose="05000000000000000000" pitchFamily="2" charset="2"/>
              <a:buChar char="q"/>
            </a:pPr>
            <a:r>
              <a:rPr lang="en-US" sz="2200" dirty="0">
                <a:latin typeface="Times New Roman" pitchFamily="18" charset="0"/>
                <a:cs typeface="Times New Roman" pitchFamily="18" charset="0"/>
              </a:rPr>
              <a:t>Addresses should be typed</a:t>
            </a:r>
          </a:p>
          <a:p>
            <a:pPr marL="285750" indent="-285750">
              <a:spcAft>
                <a:spcPct val="50000"/>
              </a:spcAft>
              <a:buFont typeface="Wingdings" panose="05000000000000000000" pitchFamily="2" charset="2"/>
              <a:buChar char="q"/>
            </a:pPr>
            <a:r>
              <a:rPr lang="en-US" sz="2200" dirty="0">
                <a:latin typeface="Times New Roman" pitchFamily="18" charset="0"/>
                <a:cs typeface="Times New Roman" pitchFamily="18" charset="0"/>
              </a:rPr>
              <a:t>5 line total limit for the ‘To’ address </a:t>
            </a:r>
          </a:p>
          <a:p>
            <a:pPr marL="285750" indent="-285750">
              <a:spcAft>
                <a:spcPct val="50000"/>
              </a:spcAft>
              <a:buFont typeface="Wingdings" panose="05000000000000000000" pitchFamily="2" charset="2"/>
              <a:buChar char="q"/>
            </a:pPr>
            <a:r>
              <a:rPr lang="en-US" sz="2200" u="sng" dirty="0">
                <a:latin typeface="Times New Roman" pitchFamily="18" charset="0"/>
                <a:cs typeface="Times New Roman" pitchFamily="18" charset="0"/>
              </a:rPr>
              <a:t>Minimum</a:t>
            </a:r>
            <a:r>
              <a:rPr lang="en-US" sz="2200" dirty="0">
                <a:latin typeface="Times New Roman" pitchFamily="18" charset="0"/>
                <a:cs typeface="Times New Roman" pitchFamily="18" charset="0"/>
              </a:rPr>
              <a:t> punctuation is authorized including the hyphen for a </a:t>
            </a:r>
            <a:r>
              <a:rPr lang="en-US" sz="2200" dirty="0" smtClean="0">
                <a:latin typeface="Times New Roman" pitchFamily="18" charset="0"/>
                <a:cs typeface="Times New Roman" pitchFamily="18" charset="0"/>
              </a:rPr>
              <a:t>Zip+4</a:t>
            </a:r>
          </a:p>
          <a:p>
            <a:pPr marL="342900" indent="-342900">
              <a:spcAft>
                <a:spcPct val="50000"/>
              </a:spcAft>
              <a:buFont typeface="Wingdings" panose="05000000000000000000" pitchFamily="2" charset="2"/>
              <a:buChar char="q"/>
            </a:pPr>
            <a:r>
              <a:rPr lang="en-US" sz="2200" dirty="0">
                <a:latin typeface="Times New Roman" pitchFamily="18" charset="0"/>
                <a:cs typeface="Times New Roman" pitchFamily="18" charset="0"/>
              </a:rPr>
              <a:t>Use the proper 5 digit ZIP Code  </a:t>
            </a:r>
          </a:p>
          <a:p>
            <a:pPr marL="342900" indent="-342900">
              <a:spcAft>
                <a:spcPct val="50000"/>
              </a:spcAft>
              <a:buFont typeface="Wingdings" panose="05000000000000000000" pitchFamily="2" charset="2"/>
              <a:buChar char="q"/>
            </a:pPr>
            <a:r>
              <a:rPr lang="en-US" sz="2200" dirty="0">
                <a:latin typeface="Times New Roman" pitchFamily="18" charset="0"/>
                <a:cs typeface="Times New Roman" pitchFamily="18" charset="0"/>
              </a:rPr>
              <a:t>Using a generic </a:t>
            </a:r>
            <a:r>
              <a:rPr lang="en-US" sz="2200" i="1" dirty="0">
                <a:latin typeface="Times New Roman" pitchFamily="18" charset="0"/>
                <a:cs typeface="Times New Roman" pitchFamily="18" charset="0"/>
              </a:rPr>
              <a:t>‘9999’</a:t>
            </a:r>
            <a:r>
              <a:rPr lang="en-US" sz="2200" dirty="0">
                <a:latin typeface="Times New Roman" pitchFamily="18" charset="0"/>
                <a:cs typeface="Times New Roman" pitchFamily="18" charset="0"/>
              </a:rPr>
              <a:t> or </a:t>
            </a:r>
            <a:r>
              <a:rPr lang="en-US" sz="2200" i="1" dirty="0">
                <a:latin typeface="Times New Roman" pitchFamily="18" charset="0"/>
                <a:cs typeface="Times New Roman" pitchFamily="18" charset="0"/>
              </a:rPr>
              <a:t>‘0000’</a:t>
            </a:r>
            <a:r>
              <a:rPr lang="en-US" sz="2200" dirty="0">
                <a:latin typeface="Times New Roman" pitchFamily="18" charset="0"/>
                <a:cs typeface="Times New Roman" pitchFamily="18" charset="0"/>
              </a:rPr>
              <a:t> +4 will result in  processing delays to your mail </a:t>
            </a:r>
          </a:p>
          <a:p>
            <a:pPr marL="285750" indent="-285750">
              <a:spcAft>
                <a:spcPct val="50000"/>
              </a:spcAft>
              <a:buFont typeface="Wingdings" panose="05000000000000000000" pitchFamily="2" charset="2"/>
              <a:buChar char="q"/>
            </a:pPr>
            <a:endParaRPr lang="en-US" sz="2000" b="1" dirty="0">
              <a:latin typeface="Times New Roman" pitchFamily="18" charset="0"/>
              <a:cs typeface="Times New Roman" pitchFamily="18" charset="0"/>
            </a:endParaRP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609600" y="1872734"/>
            <a:ext cx="8077200" cy="4585871"/>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OFFICIAL </a:t>
            </a:r>
            <a:r>
              <a:rPr lang="en-US" sz="280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MAIL</a:t>
            </a:r>
          </a:p>
          <a:p>
            <a:pPr marL="231775" indent="-231775"/>
            <a:r>
              <a:rPr lang="en-US" sz="2800" cap="all" dirty="0" smtClean="0">
                <a:latin typeface="Times New Roman" pitchFamily="18" charset="0"/>
                <a:cs typeface="Times New Roman" pitchFamily="18" charset="0"/>
              </a:rPr>
              <a:t>Remember</a:t>
            </a:r>
            <a:r>
              <a:rPr lang="en-US" sz="2800" dirty="0" smtClean="0">
                <a:latin typeface="Times New Roman" pitchFamily="18" charset="0"/>
                <a:cs typeface="Times New Roman" pitchFamily="18" charset="0"/>
              </a:rPr>
              <a:t>:</a:t>
            </a:r>
          </a:p>
          <a:p>
            <a:pPr marL="231775" indent="-231775"/>
            <a:endParaRPr lang="en-US" sz="2000" dirty="0" smtClean="0">
              <a:latin typeface="Times New Roman" pitchFamily="18" charset="0"/>
              <a:cs typeface="Times New Roman" pitchFamily="18" charset="0"/>
            </a:endParaRPr>
          </a:p>
          <a:p>
            <a:pPr marL="457200" indent="-457200">
              <a:buFont typeface="Wingdings" panose="05000000000000000000" pitchFamily="2" charset="2"/>
              <a:buChar char="q"/>
            </a:pPr>
            <a:r>
              <a:rPr lang="en-US" sz="2200" dirty="0" smtClean="0">
                <a:latin typeface="Times New Roman" pitchFamily="18" charset="0"/>
                <a:cs typeface="Times New Roman" pitchFamily="18" charset="0"/>
              </a:rPr>
              <a:t>Names </a:t>
            </a:r>
            <a:r>
              <a:rPr lang="en-US" sz="2200" dirty="0">
                <a:latin typeface="Times New Roman" pitchFamily="18" charset="0"/>
                <a:cs typeface="Times New Roman" pitchFamily="18" charset="0"/>
              </a:rPr>
              <a:t>in </a:t>
            </a:r>
            <a:r>
              <a:rPr lang="en-US" sz="2200" u="sng" dirty="0">
                <a:latin typeface="Times New Roman" pitchFamily="18" charset="0"/>
                <a:cs typeface="Times New Roman" pitchFamily="18" charset="0"/>
              </a:rPr>
              <a:t>Attention</a:t>
            </a:r>
            <a:r>
              <a:rPr lang="en-US" sz="2200" dirty="0">
                <a:latin typeface="Times New Roman" pitchFamily="18" charset="0"/>
                <a:cs typeface="Times New Roman" pitchFamily="18" charset="0"/>
              </a:rPr>
              <a:t> lines mean “</a:t>
            </a:r>
            <a:r>
              <a:rPr lang="en-US" sz="2200" dirty="0" smtClean="0">
                <a:latin typeface="Times New Roman" pitchFamily="18" charset="0"/>
                <a:cs typeface="Times New Roman" pitchFamily="18" charset="0"/>
              </a:rPr>
              <a:t>Official”</a:t>
            </a:r>
          </a:p>
          <a:p>
            <a:pPr marL="457200" indent="-457200">
              <a:buFont typeface="Wingdings" panose="05000000000000000000" pitchFamily="2" charset="2"/>
              <a:buChar char="q"/>
            </a:pPr>
            <a:r>
              <a:rPr lang="en-US" sz="2200" dirty="0" smtClean="0">
                <a:latin typeface="Times New Roman" pitchFamily="18" charset="0"/>
                <a:cs typeface="Times New Roman" pitchFamily="18" charset="0"/>
              </a:rPr>
              <a:t>Names </a:t>
            </a:r>
            <a:r>
              <a:rPr lang="en-US" sz="2200" dirty="0">
                <a:latin typeface="Times New Roman" pitchFamily="18" charset="0"/>
                <a:cs typeface="Times New Roman" pitchFamily="18" charset="0"/>
              </a:rPr>
              <a:t>with a </a:t>
            </a:r>
            <a:r>
              <a:rPr lang="en-US" sz="2200" u="sng" dirty="0">
                <a:latin typeface="Times New Roman" pitchFamily="18" charset="0"/>
                <a:cs typeface="Times New Roman" pitchFamily="18" charset="0"/>
              </a:rPr>
              <a:t>Title</a:t>
            </a:r>
            <a:r>
              <a:rPr lang="en-US" sz="2200" dirty="0">
                <a:latin typeface="Times New Roman" pitchFamily="18" charset="0"/>
                <a:cs typeface="Times New Roman" pitchFamily="18" charset="0"/>
              </a:rPr>
              <a:t> mean “Official</a:t>
            </a:r>
            <a:r>
              <a:rPr lang="en-US" sz="2200" dirty="0" smtClean="0">
                <a:latin typeface="Times New Roman" pitchFamily="18" charset="0"/>
                <a:cs typeface="Times New Roman" pitchFamily="18" charset="0"/>
              </a:rPr>
              <a:t>”</a:t>
            </a:r>
          </a:p>
          <a:p>
            <a:pPr marL="285750" indent="-285750">
              <a:buFont typeface="Wingdings" panose="05000000000000000000" pitchFamily="2" charset="2"/>
              <a:buChar char="q"/>
            </a:pPr>
            <a:r>
              <a:rPr lang="en-US" sz="2200" u="sng" dirty="0" smtClean="0">
                <a:latin typeface="Times New Roman" pitchFamily="18" charset="0"/>
                <a:cs typeface="Times New Roman" pitchFamily="18" charset="0"/>
              </a:rPr>
              <a:t>DO </a:t>
            </a:r>
            <a:r>
              <a:rPr lang="en-US" sz="2200" u="sng" dirty="0">
                <a:latin typeface="Times New Roman" pitchFamily="18" charset="0"/>
                <a:cs typeface="Times New Roman" pitchFamily="18" charset="0"/>
              </a:rPr>
              <a:t>NOT</a:t>
            </a:r>
            <a:r>
              <a:rPr lang="en-US" sz="2200" dirty="0">
                <a:latin typeface="Times New Roman" pitchFamily="18" charset="0"/>
                <a:cs typeface="Times New Roman" pitchFamily="18" charset="0"/>
              </a:rPr>
              <a:t> return this mail to the Mail Center as directory mail.  If the person whose name appears is no longer at your command, </a:t>
            </a:r>
            <a:r>
              <a:rPr lang="en-US" sz="2200" u="sng" dirty="0">
                <a:latin typeface="Times New Roman" pitchFamily="18" charset="0"/>
                <a:cs typeface="Times New Roman" pitchFamily="18" charset="0"/>
              </a:rPr>
              <a:t>THIS IS STILL YOUR MAIL</a:t>
            </a:r>
            <a:r>
              <a:rPr lang="en-US" sz="2200" dirty="0">
                <a:latin typeface="Times New Roman" pitchFamily="18" charset="0"/>
                <a:cs typeface="Times New Roman" pitchFamily="18" charset="0"/>
              </a:rPr>
              <a:t>.</a:t>
            </a:r>
          </a:p>
          <a:p>
            <a:pPr marL="285750" indent="-285750">
              <a:buFont typeface="Wingdings" panose="05000000000000000000" pitchFamily="2" charset="2"/>
              <a:buChar char="q"/>
            </a:pPr>
            <a:r>
              <a:rPr lang="en-US" sz="2200" dirty="0">
                <a:latin typeface="Times New Roman" pitchFamily="18" charset="0"/>
                <a:cs typeface="Times New Roman" pitchFamily="18" charset="0"/>
              </a:rPr>
              <a:t>Mobile commands </a:t>
            </a:r>
            <a:r>
              <a:rPr lang="en-US" sz="2200" dirty="0" smtClean="0">
                <a:latin typeface="Times New Roman" pitchFamily="18" charset="0"/>
                <a:cs typeface="Times New Roman" pitchFamily="18" charset="0"/>
              </a:rPr>
              <a:t>with an FPO </a:t>
            </a:r>
            <a:r>
              <a:rPr lang="en-US" sz="2200" dirty="0">
                <a:latin typeface="Times New Roman" pitchFamily="18" charset="0"/>
                <a:cs typeface="Times New Roman" pitchFamily="18" charset="0"/>
              </a:rPr>
              <a:t>will use local addresses while in homeport</a:t>
            </a:r>
            <a:r>
              <a:rPr lang="en-US" sz="2200" dirty="0" smtClean="0">
                <a:latin typeface="Times New Roman" pitchFamily="18" charset="0"/>
                <a:cs typeface="Times New Roman" pitchFamily="18" charset="0"/>
              </a:rPr>
              <a:t>.</a:t>
            </a:r>
          </a:p>
          <a:p>
            <a:pPr marL="285750" indent="-285750">
              <a:buFont typeface="Wingdings" panose="05000000000000000000" pitchFamily="2" charset="2"/>
              <a:buChar char="q"/>
            </a:pPr>
            <a:r>
              <a:rPr lang="en-US" sz="2200" dirty="0">
                <a:latin typeface="Times New Roman" pitchFamily="18" charset="0"/>
                <a:cs typeface="Times New Roman" pitchFamily="18" charset="0"/>
              </a:rPr>
              <a:t>The following slides show the procedures for returning mail that is refused or </a:t>
            </a:r>
            <a:r>
              <a:rPr lang="en-US" sz="2200" dirty="0" err="1">
                <a:latin typeface="Times New Roman" pitchFamily="18" charset="0"/>
                <a:cs typeface="Times New Roman" pitchFamily="18" charset="0"/>
              </a:rPr>
              <a:t>missent</a:t>
            </a:r>
            <a:r>
              <a:rPr lang="en-US"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026"/>
          <p:cNvGraphicFramePr>
            <a:graphicFrameLocks noChangeAspect="1"/>
          </p:cNvGraphicFramePr>
          <p:nvPr/>
        </p:nvGraphicFramePr>
        <p:xfrm>
          <a:off x="876300" y="3276600"/>
          <a:ext cx="7848600" cy="3217863"/>
        </p:xfrm>
        <a:graphic>
          <a:graphicData uri="http://schemas.openxmlformats.org/presentationml/2006/ole">
            <mc:AlternateContent xmlns:mc="http://schemas.openxmlformats.org/markup-compatibility/2006">
              <mc:Choice xmlns:v="urn:schemas-microsoft-com:vml" Requires="v">
                <p:oleObj spid="_x0000_s2052" name="Worksheet" r:id="rId3" imgW="4695825" imgH="1962150" progId="Excel.Sheet.8">
                  <p:embed/>
                </p:oleObj>
              </mc:Choice>
              <mc:Fallback>
                <p:oleObj name="Worksheet" r:id="rId3" imgW="4695825" imgH="1962150" progId="Excel.Sheet.8">
                  <p:embed/>
                  <p:pic>
                    <p:nvPicPr>
                      <p:cNvPr id="45058"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276600"/>
                        <a:ext cx="7848600" cy="3217863"/>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0" name="Text Box 1028"/>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1" name="Text Box 1029"/>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2" name="Text Box 1030"/>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3" name="AutoShape 1031"/>
          <p:cNvSpPr>
            <a:spLocks noChangeArrowheads="1"/>
          </p:cNvSpPr>
          <p:nvPr/>
        </p:nvSpPr>
        <p:spPr bwMode="auto">
          <a:xfrm>
            <a:off x="5845175" y="3863975"/>
            <a:ext cx="2628900" cy="835025"/>
          </a:xfrm>
          <a:prstGeom prst="wedgeRectCallout">
            <a:avLst>
              <a:gd name="adj1" fmla="val -29322"/>
              <a:gd name="adj2" fmla="val 134355"/>
            </a:avLst>
          </a:prstGeom>
          <a:solidFill>
            <a:srgbClr val="FFFFFF">
              <a:alpha val="50195"/>
            </a:srgbClr>
          </a:solidFill>
          <a:ln w="28575">
            <a:solidFill>
              <a:srgbClr val="FF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Customer </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line through address (single line from top left to bottom right of address) and mark out barcodes completely.  </a:t>
            </a:r>
          </a:p>
        </p:txBody>
      </p:sp>
      <p:sp>
        <p:nvSpPr>
          <p:cNvPr id="45065" name="Rectangle 1036"/>
          <p:cNvSpPr>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5066" name="Rectangle 1041"/>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5067" name="Text Box 1043"/>
          <p:cNvSpPr txBox="1">
            <a:spLocks noChangeArrowheads="1"/>
          </p:cNvSpPr>
          <p:nvPr/>
        </p:nvSpPr>
        <p:spPr bwMode="auto">
          <a:xfrm>
            <a:off x="2960688" y="1692909"/>
            <a:ext cx="28956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OF MAIL</a:t>
            </a:r>
          </a:p>
        </p:txBody>
      </p:sp>
      <p:cxnSp>
        <p:nvCxnSpPr>
          <p:cNvPr id="3" name="Straight Connector 2"/>
          <p:cNvCxnSpPr/>
          <p:nvPr/>
        </p:nvCxnSpPr>
        <p:spPr>
          <a:xfrm>
            <a:off x="4038600" y="5197475"/>
            <a:ext cx="3276600" cy="365125"/>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72188" y="6162675"/>
            <a:ext cx="1524000" cy="952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905000" y="5029200"/>
            <a:ext cx="1676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071" name="TextBox 3"/>
          <p:cNvSpPr txBox="1">
            <a:spLocks noChangeArrowheads="1"/>
          </p:cNvSpPr>
          <p:nvPr/>
        </p:nvSpPr>
        <p:spPr bwMode="auto">
          <a:xfrm>
            <a:off x="2368550" y="5221288"/>
            <a:ext cx="749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prstClr val="black"/>
                </a:solidFill>
                <a:effectLst/>
                <a:uLnTx/>
                <a:uFillTx/>
                <a:latin typeface="Arial" panose="020B0604020202020204" pitchFamily="34" charset="0"/>
                <a:ea typeface="+mn-ea"/>
                <a:cs typeface="+mn-cs"/>
              </a:rPr>
              <a:t>RTS</a:t>
            </a:r>
          </a:p>
        </p:txBody>
      </p:sp>
      <p:sp>
        <p:nvSpPr>
          <p:cNvPr id="45072" name="AutoShape 1031"/>
          <p:cNvSpPr>
            <a:spLocks noChangeArrowheads="1"/>
          </p:cNvSpPr>
          <p:nvPr/>
        </p:nvSpPr>
        <p:spPr bwMode="auto">
          <a:xfrm>
            <a:off x="3094038" y="2092325"/>
            <a:ext cx="2628900" cy="1057275"/>
          </a:xfrm>
          <a:prstGeom prst="wedgeRectCallout">
            <a:avLst>
              <a:gd name="adj1" fmla="val -40005"/>
              <a:gd name="adj2" fmla="val 227681"/>
            </a:avLst>
          </a:prstGeom>
          <a:solidFill>
            <a:srgbClr val="FFFFFF">
              <a:alpha val="50195"/>
            </a:srgbClr>
          </a:solidFill>
          <a:ln w="28575">
            <a:solidFill>
              <a:srgbClr val="FF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Customer </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annotate a circle with the letters “RTS” directly to the left side of address ( It can be noted to the right or above ONLY IF there is no room to the left)</a:t>
            </a:r>
          </a:p>
        </p:txBody>
      </p:sp>
      <p:sp>
        <p:nvSpPr>
          <p:cNvPr id="8" name="TextBox 7"/>
          <p:cNvSpPr txBox="1"/>
          <p:nvPr/>
        </p:nvSpPr>
        <p:spPr>
          <a:xfrm>
            <a:off x="2078240" y="1212632"/>
            <a:ext cx="498751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RETURN TO SENDER</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222492939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068"/>
          <p:cNvGraphicFramePr>
            <a:graphicFrameLocks noChangeAspect="1"/>
          </p:cNvGraphicFramePr>
          <p:nvPr/>
        </p:nvGraphicFramePr>
        <p:xfrm>
          <a:off x="762000" y="2878138"/>
          <a:ext cx="7848600" cy="3217862"/>
        </p:xfrm>
        <a:graphic>
          <a:graphicData uri="http://schemas.openxmlformats.org/presentationml/2006/ole">
            <mc:AlternateContent xmlns:mc="http://schemas.openxmlformats.org/markup-compatibility/2006">
              <mc:Choice xmlns:v="urn:schemas-microsoft-com:vml" Requires="v">
                <p:oleObj spid="_x0000_s3076" name="Worksheet" r:id="rId3" imgW="4696054" imgH="1962607" progId="Excel.Sheet.8">
                  <p:embed/>
                </p:oleObj>
              </mc:Choice>
              <mc:Fallback>
                <p:oleObj name="Worksheet" r:id="rId3" imgW="4696054" imgH="1962607" progId="Excel.Sheet.8">
                  <p:embed/>
                  <p:pic>
                    <p:nvPicPr>
                      <p:cNvPr id="46082" name="Object 20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8138"/>
                        <a:ext cx="7848600" cy="321786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2053"/>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5" name="Text Box 2054"/>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6" name="Text Box 2055"/>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7" name="Text Box 2057"/>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8" name="AutoShape 2062"/>
          <p:cNvSpPr>
            <a:spLocks noChangeArrowheads="1"/>
          </p:cNvSpPr>
          <p:nvPr/>
        </p:nvSpPr>
        <p:spPr bwMode="auto">
          <a:xfrm>
            <a:off x="4448175" y="3124200"/>
            <a:ext cx="3019425" cy="936625"/>
          </a:xfrm>
          <a:prstGeom prst="wedgeRectCallout">
            <a:avLst>
              <a:gd name="adj1" fmla="val -97736"/>
              <a:gd name="adj2" fmla="val 143120"/>
            </a:avLst>
          </a:prstGeom>
          <a:solidFill>
            <a:srgbClr val="FFFFFF">
              <a:alpha val="50195"/>
            </a:srgbClr>
          </a:solidFill>
          <a:ln w="9525">
            <a:solidFill>
              <a:srgbClr val="00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Mail Clerk will make these annotations on the backside.  The ONLY time a piece of Official Mail will be </a:t>
            </a:r>
            <a:r>
              <a:rPr kumimoji="0" lang="en-US" alt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RTS’ed</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if it is refused. There should be no other reason for returning Official Mail.   </a:t>
            </a:r>
          </a:p>
        </p:txBody>
      </p:sp>
      <p:sp>
        <p:nvSpPr>
          <p:cNvPr id="46089" name="Rectangle 2065"/>
          <p:cNvSpPr>
            <a:spLocks noChangeArrowheads="1"/>
          </p:cNvSpPr>
          <p:nvPr/>
        </p:nvSpPr>
        <p:spPr bwMode="auto">
          <a:xfrm>
            <a:off x="0" y="5638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090" name="Rectangle 2073"/>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6091" name="Rectangle 2075"/>
          <p:cNvSpPr>
            <a:spLocks noChangeArrowheads="1"/>
          </p:cNvSpPr>
          <p:nvPr/>
        </p:nvSpPr>
        <p:spPr bwMode="auto">
          <a:xfrm rot="-5400000">
            <a:off x="534988" y="3344863"/>
            <a:ext cx="2743200" cy="2032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Name of command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Rcvd____________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fwd_____________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Reason______________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Clerk Int/ Card#________ </a:t>
            </a:r>
          </a:p>
        </p:txBody>
      </p:sp>
      <p:sp>
        <p:nvSpPr>
          <p:cNvPr id="46092" name="Text Box 2076"/>
          <p:cNvSpPr txBox="1">
            <a:spLocks noChangeArrowheads="1"/>
          </p:cNvSpPr>
          <p:nvPr/>
        </p:nvSpPr>
        <p:spPr bwMode="auto">
          <a:xfrm rot="-5400000">
            <a:off x="915988" y="3832225"/>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10 Jul 19</a:t>
            </a:r>
          </a:p>
        </p:txBody>
      </p:sp>
      <p:sp>
        <p:nvSpPr>
          <p:cNvPr id="46093" name="Text Box 2077"/>
          <p:cNvSpPr txBox="1">
            <a:spLocks noChangeArrowheads="1"/>
          </p:cNvSpPr>
          <p:nvPr/>
        </p:nvSpPr>
        <p:spPr bwMode="auto">
          <a:xfrm rot="-5400000">
            <a:off x="1314450" y="3846513"/>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11 Jul 19</a:t>
            </a:r>
          </a:p>
        </p:txBody>
      </p:sp>
      <p:sp>
        <p:nvSpPr>
          <p:cNvPr id="46094" name="Text Box 2078"/>
          <p:cNvSpPr txBox="1">
            <a:spLocks noChangeArrowheads="1"/>
          </p:cNvSpPr>
          <p:nvPr/>
        </p:nvSpPr>
        <p:spPr bwMode="auto">
          <a:xfrm rot="-5400000">
            <a:off x="2166144" y="3486944"/>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JKB/ 4-22</a:t>
            </a:r>
          </a:p>
        </p:txBody>
      </p:sp>
      <p:sp>
        <p:nvSpPr>
          <p:cNvPr id="46095" name="Text Box 2079"/>
          <p:cNvSpPr txBox="1">
            <a:spLocks noChangeArrowheads="1"/>
          </p:cNvSpPr>
          <p:nvPr/>
        </p:nvSpPr>
        <p:spPr bwMode="auto">
          <a:xfrm>
            <a:off x="3238500" y="1807177"/>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 OF MAIL</a:t>
            </a:r>
          </a:p>
        </p:txBody>
      </p:sp>
      <p:sp>
        <p:nvSpPr>
          <p:cNvPr id="46096" name="TextBox 1"/>
          <p:cNvSpPr txBox="1">
            <a:spLocks noChangeArrowheads="1"/>
          </p:cNvSpPr>
          <p:nvPr/>
        </p:nvSpPr>
        <p:spPr bwMode="auto">
          <a:xfrm rot="-5400000">
            <a:off x="1835150" y="4059238"/>
            <a:ext cx="903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Refused</a:t>
            </a:r>
          </a:p>
        </p:txBody>
      </p:sp>
      <p:sp>
        <p:nvSpPr>
          <p:cNvPr id="18" name="TextBox 17"/>
          <p:cNvSpPr txBox="1"/>
          <p:nvPr/>
        </p:nvSpPr>
        <p:spPr>
          <a:xfrm>
            <a:off x="2078240" y="1212632"/>
            <a:ext cx="498751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RETURN TO SENDER</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249409362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722312" y="1887974"/>
            <a:ext cx="8193088" cy="3958007"/>
          </a:xfrm>
          <a:prstGeom prst="rect">
            <a:avLst/>
          </a:prstGeom>
        </p:spPr>
        <p:txBody>
          <a:bodyPr wrap="square">
            <a:spAutoFit/>
          </a:bodyPr>
          <a:lstStyle/>
          <a:p>
            <a:pPr algn="ct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COURSE </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OVERVIEW</a:t>
            </a:r>
          </a:p>
          <a:p>
            <a:pPr marL="285750" indent="-285750">
              <a:buFont typeface="Wingdings" panose="05000000000000000000" pitchFamily="2" charset="2"/>
              <a:buChar char="q"/>
            </a:pPr>
            <a:r>
              <a:rPr lang="en-US" sz="1600" b="1" dirty="0">
                <a:latin typeface="Times New Roman" pitchFamily="18" charset="0"/>
                <a:cs typeface="Times New Roman" pitchFamily="18" charset="0"/>
              </a:rPr>
              <a:t>Mail Orderly Appointment</a:t>
            </a:r>
          </a:p>
          <a:p>
            <a:pPr marL="623888" lvl="1" indent="-217488"/>
            <a:r>
              <a:rPr lang="en-US" sz="1600" b="1" dirty="0">
                <a:latin typeface="Times New Roman" pitchFamily="18" charset="0"/>
                <a:cs typeface="Times New Roman" pitchFamily="18" charset="0"/>
              </a:rPr>
              <a:t>Designation</a:t>
            </a:r>
          </a:p>
          <a:p>
            <a:pPr marL="623888" lvl="1" indent="-217488"/>
            <a:r>
              <a:rPr lang="en-US" sz="1600" b="1" dirty="0">
                <a:latin typeface="Times New Roman" pitchFamily="18" charset="0"/>
                <a:cs typeface="Times New Roman" pitchFamily="18" charset="0"/>
              </a:rPr>
              <a:t>What Can Be Handled</a:t>
            </a:r>
          </a:p>
          <a:p>
            <a:pPr marL="285750" indent="-285750">
              <a:buFont typeface="Wingdings" panose="05000000000000000000" pitchFamily="2" charset="2"/>
              <a:buChar char="q"/>
            </a:pPr>
            <a:r>
              <a:rPr lang="en-US" sz="1600" b="1" dirty="0">
                <a:latin typeface="Times New Roman" pitchFamily="18" charset="0"/>
                <a:cs typeface="Times New Roman" pitchFamily="18" charset="0"/>
              </a:rPr>
              <a:t>Mail Composition and Make Up</a:t>
            </a:r>
          </a:p>
          <a:p>
            <a:pPr marL="623888" lvl="1" indent="-217488"/>
            <a:r>
              <a:rPr lang="en-US" sz="1600" b="1" dirty="0">
                <a:latin typeface="Times New Roman" pitchFamily="18" charset="0"/>
                <a:cs typeface="Times New Roman" pitchFamily="18" charset="0"/>
              </a:rPr>
              <a:t>General Mail Preparation Guide</a:t>
            </a:r>
          </a:p>
          <a:p>
            <a:pPr marL="623888" lvl="1" indent="-217488"/>
            <a:r>
              <a:rPr lang="en-US" sz="1600" b="1" dirty="0">
                <a:latin typeface="Times New Roman" pitchFamily="18" charset="0"/>
                <a:cs typeface="Times New Roman" pitchFamily="18" charset="0"/>
              </a:rPr>
              <a:t>Official Mail</a:t>
            </a:r>
          </a:p>
          <a:p>
            <a:pPr marL="623888" lvl="1" indent="-217488"/>
            <a:r>
              <a:rPr lang="en-US" sz="1600" b="1" dirty="0">
                <a:latin typeface="Times New Roman" pitchFamily="18" charset="0"/>
                <a:cs typeface="Times New Roman" pitchFamily="18" charset="0"/>
              </a:rPr>
              <a:t>Accountable Mail</a:t>
            </a:r>
          </a:p>
          <a:p>
            <a:pPr marL="623888" lvl="1" indent="-217488"/>
            <a:r>
              <a:rPr lang="en-US" sz="1600" b="1" dirty="0">
                <a:latin typeface="Times New Roman" pitchFamily="18" charset="0"/>
                <a:cs typeface="Times New Roman" pitchFamily="18" charset="0"/>
              </a:rPr>
              <a:t>Expedited Services</a:t>
            </a:r>
          </a:p>
          <a:p>
            <a:pPr marL="623888" lvl="1" indent="-217488"/>
            <a:r>
              <a:rPr lang="en-US" sz="1600" b="1" dirty="0">
                <a:latin typeface="Times New Roman" pitchFamily="18" charset="0"/>
                <a:cs typeface="Times New Roman" pitchFamily="18" charset="0"/>
              </a:rPr>
              <a:t>International Mail</a:t>
            </a:r>
          </a:p>
          <a:p>
            <a:pPr marL="623888" lvl="1" indent="-217488"/>
            <a:r>
              <a:rPr lang="en-US" sz="1600" b="1" dirty="0">
                <a:latin typeface="Times New Roman" pitchFamily="18" charset="0"/>
                <a:cs typeface="Times New Roman" pitchFamily="18" charset="0"/>
              </a:rPr>
              <a:t>Inter-Area Mail</a:t>
            </a:r>
          </a:p>
          <a:p>
            <a:pPr marL="623888" lvl="1" indent="-217488"/>
            <a:r>
              <a:rPr lang="en-US" sz="1600" b="1" dirty="0">
                <a:latin typeface="Times New Roman" pitchFamily="18" charset="0"/>
                <a:cs typeface="Times New Roman" pitchFamily="18" charset="0"/>
              </a:rPr>
              <a:t>Official Mail </a:t>
            </a:r>
          </a:p>
          <a:p>
            <a:pPr marL="285750" indent="-285750">
              <a:lnSpc>
                <a:spcPct val="90000"/>
              </a:lnSpc>
              <a:buFont typeface="Wingdings" panose="05000000000000000000" pitchFamily="2" charset="2"/>
              <a:buChar char="q"/>
            </a:pPr>
            <a:r>
              <a:rPr lang="en-US" sz="1600" b="1" dirty="0" smtClean="0">
                <a:latin typeface="Times New Roman" pitchFamily="18" charset="0"/>
                <a:cs typeface="Times New Roman" pitchFamily="18" charset="0"/>
              </a:rPr>
              <a:t>Responsibilities</a:t>
            </a:r>
            <a:endParaRPr lang="en-US" sz="1600" b="1" dirty="0">
              <a:latin typeface="Times New Roman" pitchFamily="18" charset="0"/>
              <a:cs typeface="Times New Roman" pitchFamily="18" charset="0"/>
            </a:endParaRPr>
          </a:p>
          <a:p>
            <a:pPr marL="623888" lvl="1" indent="-217488">
              <a:lnSpc>
                <a:spcPct val="90000"/>
              </a:lnSpc>
            </a:pPr>
            <a:r>
              <a:rPr lang="en-US" sz="1600" b="1" dirty="0">
                <a:latin typeface="Times New Roman" pitchFamily="18" charset="0"/>
                <a:cs typeface="Times New Roman" pitchFamily="18" charset="0"/>
              </a:rPr>
              <a:t>Security</a:t>
            </a:r>
          </a:p>
          <a:p>
            <a:pPr marL="623888" lvl="1" indent="-217488">
              <a:lnSpc>
                <a:spcPct val="90000"/>
              </a:lnSpc>
            </a:pPr>
            <a:r>
              <a:rPr lang="en-US" sz="1600" b="1" dirty="0" smtClean="0">
                <a:latin typeface="Times New Roman" pitchFamily="18" charset="0"/>
                <a:cs typeface="Times New Roman" pitchFamily="18" charset="0"/>
              </a:rPr>
              <a:t>Accountability</a:t>
            </a:r>
            <a:endParaRPr lang="en-US" dirty="0">
              <a:solidFill>
                <a:srgbClr val="FF0000"/>
              </a:solidFill>
            </a:endParaRPr>
          </a:p>
        </p:txBody>
      </p:sp>
      <p:pic>
        <p:nvPicPr>
          <p:cNvPr id="16" name="Picture 15" descr="IN00930_"/>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9600" y="2819400"/>
            <a:ext cx="4267200" cy="2386013"/>
          </a:xfrm>
          <a:prstGeom prst="rect">
            <a:avLst/>
          </a:prstGeom>
          <a:noFill/>
        </p:spPr>
      </p:pic>
      <p:sp>
        <p:nvSpPr>
          <p:cNvPr id="3" name="Slide Number Placeholder 2"/>
          <p:cNvSpPr>
            <a:spLocks noGrp="1"/>
          </p:cNvSpPr>
          <p:nvPr>
            <p:ph type="sldNum" sz="quarter" idx="11"/>
          </p:nvPr>
        </p:nvSpPr>
        <p:spPr>
          <a:xfrm>
            <a:off x="8686800" y="6484144"/>
            <a:ext cx="441325" cy="287337"/>
          </a:xfrm>
        </p:spPr>
        <p:txBody>
          <a:bodyPr/>
          <a:lstStyle/>
          <a:p>
            <a:fld id="{F583A79D-1B9D-4DF3-8A1C-A0DFF860331C}"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21245197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581400" y="4648200"/>
            <a:ext cx="41148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7107" name="Object 1026"/>
          <p:cNvGraphicFramePr>
            <a:graphicFrameLocks noChangeAspect="1"/>
          </p:cNvGraphicFramePr>
          <p:nvPr/>
        </p:nvGraphicFramePr>
        <p:xfrm>
          <a:off x="876300" y="3276600"/>
          <a:ext cx="7848600" cy="3217863"/>
        </p:xfrm>
        <a:graphic>
          <a:graphicData uri="http://schemas.openxmlformats.org/presentationml/2006/ole">
            <mc:AlternateContent xmlns:mc="http://schemas.openxmlformats.org/markup-compatibility/2006">
              <mc:Choice xmlns:v="urn:schemas-microsoft-com:vml" Requires="v">
                <p:oleObj spid="_x0000_s4100" name="Worksheet" r:id="rId3" imgW="4695840" imgH="1962083" progId="Excel.Sheet.8">
                  <p:embed/>
                </p:oleObj>
              </mc:Choice>
              <mc:Fallback>
                <p:oleObj name="Worksheet" r:id="rId3" imgW="4695840" imgH="1962083" progId="Excel.Sheet.8">
                  <p:embed/>
                  <p:pic>
                    <p:nvPicPr>
                      <p:cNvPr id="47107"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276600"/>
                        <a:ext cx="7848600" cy="3217863"/>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Text Box 1028"/>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0" name="Text Box 1029"/>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1" name="Text Box 1030"/>
          <p:cNvSpPr txBox="1">
            <a:spLocks noChangeArrowheads="1"/>
          </p:cNvSpPr>
          <p:nvPr/>
        </p:nvSpPr>
        <p:spPr bwMode="auto">
          <a:xfrm>
            <a:off x="990600" y="2203589"/>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Customer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MUST circle the  address to indicate mail was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missent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No other markings are to be made to </a:t>
            </a: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front of the mail.  </a:t>
            </a:r>
          </a:p>
        </p:txBody>
      </p:sp>
      <p:sp>
        <p:nvSpPr>
          <p:cNvPr id="47113" name="Text Box 1032"/>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4" name="Rectangle 1036"/>
          <p:cNvSpPr>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15" name="Rectangle 1041"/>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7116" name="Text Box 1043"/>
          <p:cNvSpPr txBox="1">
            <a:spLocks noChangeArrowheads="1"/>
          </p:cNvSpPr>
          <p:nvPr/>
        </p:nvSpPr>
        <p:spPr bwMode="auto">
          <a:xfrm>
            <a:off x="3200400" y="1685494"/>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OF MAIL</a:t>
            </a:r>
          </a:p>
        </p:txBody>
      </p:sp>
      <p:sp>
        <p:nvSpPr>
          <p:cNvPr id="15" name="TextBox 14"/>
          <p:cNvSpPr txBox="1"/>
          <p:nvPr/>
        </p:nvSpPr>
        <p:spPr>
          <a:xfrm>
            <a:off x="2879485" y="1230411"/>
            <a:ext cx="338502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MISSENT</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123104970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068"/>
          <p:cNvGraphicFramePr>
            <a:graphicFrameLocks noChangeAspect="1"/>
          </p:cNvGraphicFramePr>
          <p:nvPr/>
        </p:nvGraphicFramePr>
        <p:xfrm>
          <a:off x="762000" y="2878138"/>
          <a:ext cx="7848600" cy="3217862"/>
        </p:xfrm>
        <a:graphic>
          <a:graphicData uri="http://schemas.openxmlformats.org/presentationml/2006/ole">
            <mc:AlternateContent xmlns:mc="http://schemas.openxmlformats.org/markup-compatibility/2006">
              <mc:Choice xmlns:v="urn:schemas-microsoft-com:vml" Requires="v">
                <p:oleObj spid="_x0000_s5124" name="Worksheet" r:id="rId3" imgW="4696054" imgH="1962607" progId="Excel.Sheet.8">
                  <p:embed/>
                </p:oleObj>
              </mc:Choice>
              <mc:Fallback>
                <p:oleObj name="Worksheet" r:id="rId3" imgW="4696054" imgH="1962607" progId="Excel.Sheet.8">
                  <p:embed/>
                  <p:pic>
                    <p:nvPicPr>
                      <p:cNvPr id="48130" name="Object 20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8138"/>
                        <a:ext cx="7848600" cy="321786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2053"/>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3" name="Text Box 2054"/>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4" name="Text Box 2055"/>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5" name="Text Box 2057"/>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6" name="AutoShape 2062"/>
          <p:cNvSpPr>
            <a:spLocks noChangeArrowheads="1"/>
          </p:cNvSpPr>
          <p:nvPr/>
        </p:nvSpPr>
        <p:spPr bwMode="auto">
          <a:xfrm>
            <a:off x="4448175" y="3124200"/>
            <a:ext cx="3019425" cy="936625"/>
          </a:xfrm>
          <a:prstGeom prst="wedgeRectCallout">
            <a:avLst>
              <a:gd name="adj1" fmla="val -97736"/>
              <a:gd name="adj2" fmla="val 143120"/>
            </a:avLst>
          </a:prstGeom>
          <a:solidFill>
            <a:srgbClr val="FFFFFF">
              <a:alpha val="50195"/>
            </a:srgbClr>
          </a:solidFill>
          <a:ln w="9525">
            <a:solidFill>
              <a:srgbClr val="00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Mail Clerk will make these annotations on the backside indicating </a:t>
            </a:r>
            <a:r>
              <a:rPr kumimoji="0" lang="en-US" alt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Missent</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 the Reason. Return to the following Business day to the Official Mail Center</a:t>
            </a:r>
          </a:p>
        </p:txBody>
      </p:sp>
      <p:sp>
        <p:nvSpPr>
          <p:cNvPr id="48137" name="Rectangle 2065"/>
          <p:cNvSpPr>
            <a:spLocks noChangeArrowheads="1"/>
          </p:cNvSpPr>
          <p:nvPr/>
        </p:nvSpPr>
        <p:spPr bwMode="auto">
          <a:xfrm>
            <a:off x="0" y="5638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8" name="Rectangle 2073"/>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8139" name="Rectangle 2075"/>
          <p:cNvSpPr>
            <a:spLocks noChangeArrowheads="1"/>
          </p:cNvSpPr>
          <p:nvPr/>
        </p:nvSpPr>
        <p:spPr bwMode="auto">
          <a:xfrm rot="-5400000">
            <a:off x="534988" y="3344863"/>
            <a:ext cx="2743200" cy="2032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Name of command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Rcvd____________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fwd_____________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Reason______________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Clerk Int/ Card#________ </a:t>
            </a:r>
          </a:p>
        </p:txBody>
      </p:sp>
      <p:sp>
        <p:nvSpPr>
          <p:cNvPr id="48140" name="Text Box 2076"/>
          <p:cNvSpPr txBox="1">
            <a:spLocks noChangeArrowheads="1"/>
          </p:cNvSpPr>
          <p:nvPr/>
        </p:nvSpPr>
        <p:spPr bwMode="auto">
          <a:xfrm rot="-5400000">
            <a:off x="915988" y="3832225"/>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10 Jul 19</a:t>
            </a:r>
          </a:p>
        </p:txBody>
      </p:sp>
      <p:sp>
        <p:nvSpPr>
          <p:cNvPr id="48141" name="Text Box 2077"/>
          <p:cNvSpPr txBox="1">
            <a:spLocks noChangeArrowheads="1"/>
          </p:cNvSpPr>
          <p:nvPr/>
        </p:nvSpPr>
        <p:spPr bwMode="auto">
          <a:xfrm rot="-5400000">
            <a:off x="1314450" y="3846513"/>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11 Jul 19</a:t>
            </a:r>
          </a:p>
        </p:txBody>
      </p:sp>
      <p:sp>
        <p:nvSpPr>
          <p:cNvPr id="48142" name="Text Box 2078"/>
          <p:cNvSpPr txBox="1">
            <a:spLocks noChangeArrowheads="1"/>
          </p:cNvSpPr>
          <p:nvPr/>
        </p:nvSpPr>
        <p:spPr bwMode="auto">
          <a:xfrm rot="-5400000">
            <a:off x="2166144" y="3486944"/>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JKB/ 4-22</a:t>
            </a:r>
          </a:p>
        </p:txBody>
      </p:sp>
      <p:sp>
        <p:nvSpPr>
          <p:cNvPr id="48143" name="Text Box 2079"/>
          <p:cNvSpPr txBox="1">
            <a:spLocks noChangeArrowheads="1"/>
          </p:cNvSpPr>
          <p:nvPr/>
        </p:nvSpPr>
        <p:spPr bwMode="auto">
          <a:xfrm>
            <a:off x="3276600" y="16875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 OF MAIL</a:t>
            </a:r>
          </a:p>
        </p:txBody>
      </p:sp>
      <p:sp>
        <p:nvSpPr>
          <p:cNvPr id="48144" name="TextBox 1"/>
          <p:cNvSpPr txBox="1">
            <a:spLocks noChangeArrowheads="1"/>
          </p:cNvSpPr>
          <p:nvPr/>
        </p:nvSpPr>
        <p:spPr bwMode="auto">
          <a:xfrm rot="-5400000">
            <a:off x="1835150" y="4059238"/>
            <a:ext cx="903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Missent</a:t>
            </a:r>
          </a:p>
        </p:txBody>
      </p:sp>
      <p:sp>
        <p:nvSpPr>
          <p:cNvPr id="18" name="TextBox 17"/>
          <p:cNvSpPr txBox="1"/>
          <p:nvPr/>
        </p:nvSpPr>
        <p:spPr>
          <a:xfrm>
            <a:off x="2879485" y="1230411"/>
            <a:ext cx="338502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MISSENT</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80065314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228600" y="1731525"/>
            <a:ext cx="8534401" cy="4923656"/>
          </a:xfrm>
          <a:prstGeom prst="rect">
            <a:avLst/>
          </a:prstGeom>
        </p:spPr>
        <p:txBody>
          <a:bodyPr wrap="square">
            <a:spAutoFit/>
          </a:bodyPr>
          <a:lstStyle/>
          <a:p>
            <a:pPr algn="ct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REGISTERED</a:t>
            </a:r>
          </a:p>
          <a:p>
            <a:pPr marL="342900" indent="-342900">
              <a:spcAft>
                <a:spcPct val="45000"/>
              </a:spcAft>
              <a:buFont typeface="Wingdings" panose="05000000000000000000" pitchFamily="2" charset="2"/>
              <a:buChar char="q"/>
            </a:pPr>
            <a:r>
              <a:rPr lang="en-US" sz="1900" dirty="0">
                <a:latin typeface="Times New Roman" pitchFamily="18" charset="0"/>
                <a:cs typeface="Times New Roman" pitchFamily="18" charset="0"/>
              </a:rPr>
              <a:t>Most secure</a:t>
            </a:r>
          </a:p>
          <a:p>
            <a:pPr marL="342900" indent="-342900">
              <a:spcAft>
                <a:spcPct val="45000"/>
              </a:spcAft>
              <a:buFont typeface="Wingdings" panose="05000000000000000000" pitchFamily="2" charset="2"/>
              <a:buChar char="q"/>
            </a:pPr>
            <a:r>
              <a:rPr lang="en-US" sz="1900" dirty="0">
                <a:latin typeface="Times New Roman" pitchFamily="18" charset="0"/>
                <a:cs typeface="Times New Roman" pitchFamily="18" charset="0"/>
              </a:rPr>
              <a:t>Slowest (Require signature each time custody changes)</a:t>
            </a:r>
          </a:p>
          <a:p>
            <a:pPr marL="342900" indent="-342900">
              <a:spcAft>
                <a:spcPct val="45000"/>
              </a:spcAft>
              <a:buFont typeface="Wingdings" panose="05000000000000000000" pitchFamily="2" charset="2"/>
              <a:buChar char="q"/>
            </a:pPr>
            <a:r>
              <a:rPr lang="en-US" sz="1900" dirty="0">
                <a:latin typeface="Times New Roman" pitchFamily="18" charset="0"/>
                <a:cs typeface="Times New Roman" pitchFamily="18" charset="0"/>
              </a:rPr>
              <a:t>Expensive  </a:t>
            </a:r>
          </a:p>
          <a:p>
            <a:pPr marL="342900" indent="-342900">
              <a:spcAft>
                <a:spcPct val="45000"/>
              </a:spcAft>
              <a:buFont typeface="Wingdings" panose="05000000000000000000" pitchFamily="2" charset="2"/>
              <a:buChar char="q"/>
            </a:pPr>
            <a:r>
              <a:rPr lang="en-US" sz="1900" dirty="0">
                <a:latin typeface="Times New Roman" pitchFamily="18" charset="0"/>
                <a:cs typeface="Times New Roman" pitchFamily="18" charset="0"/>
              </a:rPr>
              <a:t>Items that may be sent via REGISTERED MAIL are:</a:t>
            </a:r>
          </a:p>
          <a:p>
            <a:pPr marL="749300" lvl="1" indent="-342900">
              <a:spcAft>
                <a:spcPct val="45000"/>
              </a:spcAft>
              <a:buFont typeface="Wingdings" panose="05000000000000000000" pitchFamily="2" charset="2"/>
              <a:buChar char="v"/>
            </a:pPr>
            <a:r>
              <a:rPr lang="en-US" sz="1900" dirty="0">
                <a:latin typeface="Times New Roman" pitchFamily="18" charset="0"/>
                <a:cs typeface="Times New Roman" pitchFamily="18" charset="0"/>
              </a:rPr>
              <a:t>ANY ‘SECRET’ MATERIAL (Mandatory)                                               </a:t>
            </a:r>
          </a:p>
          <a:p>
            <a:pPr marL="623888" lvl="1" indent="-217488">
              <a:spcAft>
                <a:spcPct val="45000"/>
              </a:spcAft>
              <a:buFontTx/>
              <a:buNone/>
            </a:pPr>
            <a:r>
              <a:rPr lang="en-US" sz="1900" dirty="0" smtClean="0">
                <a:latin typeface="Times New Roman" pitchFamily="18" charset="0"/>
                <a:cs typeface="Times New Roman" pitchFamily="18" charset="0"/>
              </a:rPr>
              <a:t>(Also can be </a:t>
            </a:r>
            <a:r>
              <a:rPr lang="en-US" sz="1900" dirty="0">
                <a:latin typeface="Times New Roman" pitchFamily="18" charset="0"/>
                <a:cs typeface="Times New Roman" pitchFamily="18" charset="0"/>
              </a:rPr>
              <a:t>sent via USPS Express Mail or GSA authorized carrier in CONUS)</a:t>
            </a:r>
          </a:p>
          <a:p>
            <a:pPr marL="749300" lvl="1" indent="-342900">
              <a:spcAft>
                <a:spcPct val="45000"/>
              </a:spcAft>
              <a:buFont typeface="Wingdings" panose="05000000000000000000" pitchFamily="2" charset="2"/>
              <a:buChar char="v"/>
            </a:pPr>
            <a:r>
              <a:rPr lang="en-US" sz="1900" dirty="0">
                <a:latin typeface="Times New Roman" pitchFamily="18" charset="0"/>
                <a:cs typeface="Times New Roman" pitchFamily="18" charset="0"/>
              </a:rPr>
              <a:t>NATO CONFIDENTIAL</a:t>
            </a:r>
          </a:p>
          <a:p>
            <a:pPr marL="749300" lvl="1" indent="-342900">
              <a:spcAft>
                <a:spcPct val="45000"/>
              </a:spcAft>
              <a:buFont typeface="Wingdings" panose="05000000000000000000" pitchFamily="2" charset="2"/>
              <a:buChar char="v"/>
            </a:pPr>
            <a:r>
              <a:rPr lang="en-US" sz="1900" dirty="0">
                <a:latin typeface="Times New Roman" pitchFamily="18" charset="0"/>
                <a:cs typeface="Times New Roman" pitchFamily="18" charset="0"/>
              </a:rPr>
              <a:t>ALL CONFIDENTIAL TO FPO / APO </a:t>
            </a:r>
            <a:r>
              <a:rPr lang="en-US" sz="1900" dirty="0" smtClean="0">
                <a:latin typeface="Times New Roman" pitchFamily="18" charset="0"/>
                <a:cs typeface="Times New Roman" pitchFamily="18" charset="0"/>
              </a:rPr>
              <a:t>ADDRESSES</a:t>
            </a:r>
          </a:p>
          <a:p>
            <a:pPr marL="749300" lvl="1" indent="-342900">
              <a:spcAft>
                <a:spcPct val="45000"/>
              </a:spcAft>
              <a:buFont typeface="Wingdings" panose="05000000000000000000" pitchFamily="2" charset="2"/>
              <a:buChar char="v"/>
            </a:pPr>
            <a:r>
              <a:rPr lang="en-US" sz="1900" dirty="0" smtClean="0">
                <a:latin typeface="Times New Roman" pitchFamily="18" charset="0"/>
                <a:cs typeface="Times New Roman" pitchFamily="18" charset="0"/>
              </a:rPr>
              <a:t>EVIDENCE</a:t>
            </a:r>
            <a:r>
              <a:rPr lang="en-US" sz="1900" b="1" dirty="0" smtClean="0">
                <a:latin typeface="Times New Roman" pitchFamily="18" charset="0"/>
                <a:cs typeface="Times New Roman" pitchFamily="18" charset="0"/>
              </a:rPr>
              <a:t>	</a:t>
            </a:r>
            <a:endParaRPr lang="en-US" sz="1900" b="1" dirty="0">
              <a:latin typeface="Times New Roman" pitchFamily="18" charset="0"/>
              <a:cs typeface="Times New Roman" pitchFamily="18" charset="0"/>
            </a:endParaRPr>
          </a:p>
          <a:p>
            <a:endParaRPr lang="en-US" sz="1900" dirty="0"/>
          </a:p>
          <a:p>
            <a:r>
              <a:rPr lang="en-US" sz="1900" dirty="0">
                <a:latin typeface="Times New Roman" panose="02020603050405020304" pitchFamily="18" charset="0"/>
                <a:cs typeface="Times New Roman" panose="02020603050405020304" pitchFamily="18" charset="0"/>
              </a:rPr>
              <a:t>See DoD 4525.8-M for complete list </a:t>
            </a:r>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15875" y="1348582"/>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436292"/>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517525" y="1545829"/>
            <a:ext cx="8077200" cy="4127284"/>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REGISTERED MAIL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PREPARATION</a:t>
            </a:r>
          </a:p>
          <a:p>
            <a:pPr marL="231775" indent="-231775">
              <a:lnSpc>
                <a:spcPct val="80000"/>
              </a:lnSpc>
              <a:spcAft>
                <a:spcPct val="50000"/>
              </a:spcAft>
            </a:pPr>
            <a:endParaRPr lang="en-US" b="1" dirty="0" smtClean="0">
              <a:latin typeface="Times New Roman" pitchFamily="18" charset="0"/>
              <a:cs typeface="Times New Roman" pitchFamily="18" charset="0"/>
            </a:endParaRPr>
          </a:p>
          <a:p>
            <a:pPr marL="285750" indent="-285750">
              <a:lnSpc>
                <a:spcPct val="80000"/>
              </a:lnSpc>
              <a:spcAft>
                <a:spcPct val="50000"/>
              </a:spcAft>
              <a:buFont typeface="Wingdings" panose="05000000000000000000" pitchFamily="2" charset="2"/>
              <a:buChar char="q"/>
            </a:pPr>
            <a:r>
              <a:rPr lang="en-US" sz="2000" dirty="0" smtClean="0">
                <a:latin typeface="Times New Roman" pitchFamily="18" charset="0"/>
                <a:cs typeface="Times New Roman" pitchFamily="18" charset="0"/>
              </a:rPr>
              <a:t>PS </a:t>
            </a:r>
            <a:r>
              <a:rPr lang="en-US" sz="2000" dirty="0">
                <a:latin typeface="Times New Roman" pitchFamily="18" charset="0"/>
                <a:cs typeface="Times New Roman" pitchFamily="18" charset="0"/>
              </a:rPr>
              <a:t>FORM 3877 (Firm Mailing Book) in duplicate</a:t>
            </a:r>
          </a:p>
          <a:p>
            <a:pPr marL="285750" indent="-285750">
              <a:lnSpc>
                <a:spcPct val="80000"/>
              </a:lnSpc>
              <a:spcAft>
                <a:spcPct val="50000"/>
              </a:spcAft>
              <a:buFont typeface="Wingdings" panose="05000000000000000000" pitchFamily="2" charset="2"/>
              <a:buChar char="q"/>
            </a:pPr>
            <a:r>
              <a:rPr lang="en-US" sz="2000" u="sng" dirty="0">
                <a:latin typeface="Times New Roman" pitchFamily="18" charset="0"/>
                <a:cs typeface="Times New Roman" pitchFamily="18" charset="0"/>
              </a:rPr>
              <a:t>Affix accountable labels at the top of the item between the return address and postage </a:t>
            </a:r>
          </a:p>
          <a:p>
            <a:pPr marL="285750" indent="-285750">
              <a:lnSpc>
                <a:spcPct val="80000"/>
              </a:lnSpc>
              <a:spcAft>
                <a:spcPct val="50000"/>
              </a:spcAft>
              <a:buFont typeface="Wingdings" panose="05000000000000000000" pitchFamily="2" charset="2"/>
              <a:buChar char="q"/>
            </a:pPr>
            <a:r>
              <a:rPr lang="en-US" sz="2000" dirty="0">
                <a:latin typeface="Times New Roman" pitchFamily="18" charset="0"/>
                <a:cs typeface="Times New Roman" pitchFamily="18" charset="0"/>
              </a:rPr>
              <a:t>Cover and firmly seal all open edges of the item (i.e. flaps and seams) with water activated brown paper tape that will absorb an ink impression</a:t>
            </a:r>
          </a:p>
          <a:p>
            <a:pPr marL="285750" indent="-285750">
              <a:lnSpc>
                <a:spcPct val="80000"/>
              </a:lnSpc>
              <a:spcAft>
                <a:spcPct val="50000"/>
              </a:spcAft>
              <a:buFont typeface="Wingdings" panose="05000000000000000000" pitchFamily="2" charset="2"/>
              <a:buChar char="q"/>
            </a:pPr>
            <a:r>
              <a:rPr lang="en-US" sz="2000" dirty="0">
                <a:latin typeface="Times New Roman" pitchFamily="18" charset="0"/>
                <a:cs typeface="Times New Roman" pitchFamily="18" charset="0"/>
              </a:rPr>
              <a:t>No padded envelopes</a:t>
            </a:r>
          </a:p>
          <a:p>
            <a:pPr marL="285750" indent="-285750">
              <a:lnSpc>
                <a:spcPct val="80000"/>
              </a:lnSpc>
              <a:spcAft>
                <a:spcPct val="100000"/>
              </a:spcAft>
              <a:buFont typeface="Wingdings" panose="05000000000000000000" pitchFamily="2" charset="2"/>
              <a:buChar char="q"/>
            </a:pPr>
            <a:r>
              <a:rPr lang="en-US" sz="2000" dirty="0">
                <a:latin typeface="Times New Roman" pitchFamily="18" charset="0"/>
                <a:cs typeface="Times New Roman" pitchFamily="18" charset="0"/>
              </a:rPr>
              <a:t>No cellophane window </a:t>
            </a:r>
            <a:r>
              <a:rPr lang="en-US" sz="2000" dirty="0" smtClean="0">
                <a:latin typeface="Times New Roman" pitchFamily="18" charset="0"/>
                <a:cs typeface="Times New Roman" pitchFamily="18" charset="0"/>
              </a:rPr>
              <a:t>envelopes</a:t>
            </a:r>
          </a:p>
          <a:p>
            <a:pPr marL="231775" indent="-231775">
              <a:lnSpc>
                <a:spcPct val="80000"/>
              </a:lnSpc>
              <a:spcAft>
                <a:spcPct val="50000"/>
              </a:spcAft>
            </a:pPr>
            <a:r>
              <a:rPr lang="en-US" sz="2000" i="1" dirty="0" smtClean="0">
                <a:latin typeface="Times New Roman" pitchFamily="18" charset="0"/>
                <a:cs typeface="Times New Roman" pitchFamily="18" charset="0"/>
              </a:rPr>
              <a:t>For </a:t>
            </a:r>
            <a:r>
              <a:rPr lang="en-US" sz="2000" i="1" dirty="0">
                <a:latin typeface="Times New Roman" pitchFamily="18" charset="0"/>
                <a:cs typeface="Times New Roman" pitchFamily="18" charset="0"/>
              </a:rPr>
              <a:t>more info, look in SECNAVINST </a:t>
            </a:r>
            <a:r>
              <a:rPr lang="en-US" sz="2000" i="1" dirty="0" smtClean="0">
                <a:latin typeface="Times New Roman" pitchFamily="18" charset="0"/>
                <a:cs typeface="Times New Roman" pitchFamily="18" charset="0"/>
              </a:rPr>
              <a:t>5510.36</a:t>
            </a:r>
          </a:p>
          <a:p>
            <a:pPr>
              <a:lnSpc>
                <a:spcPct val="80000"/>
              </a:lnSpc>
              <a:spcAft>
                <a:spcPct val="50000"/>
              </a:spcAft>
            </a:pPr>
            <a:r>
              <a:rPr lang="en-US" sz="1600" dirty="0" smtClean="0">
                <a:latin typeface="Times New Roman" pitchFamily="18" charset="0"/>
                <a:cs typeface="Times New Roman" pitchFamily="18" charset="0"/>
              </a:rPr>
              <a:t>See FLCN </a:t>
            </a:r>
            <a:r>
              <a:rPr lang="en-US" sz="1600" dirty="0">
                <a:latin typeface="Times New Roman" pitchFamily="18" charset="0"/>
                <a:cs typeface="Times New Roman" pitchFamily="18" charset="0"/>
              </a:rPr>
              <a:t>NDW Customer Service Guide for procedures on preparing for </a:t>
            </a:r>
            <a:r>
              <a:rPr lang="en-US" sz="1600" dirty="0" smtClean="0">
                <a:latin typeface="Times New Roman" pitchFamily="18" charset="0"/>
                <a:cs typeface="Times New Roman" pitchFamily="18" charset="0"/>
              </a:rPr>
              <a:t>shipment</a:t>
            </a:r>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17557"/>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765081"/>
            <a:ext cx="8458200" cy="523220"/>
          </a:xfrm>
          <a:prstGeom prst="rect">
            <a:avLst/>
          </a:prstGeom>
        </p:spPr>
        <p:txBody>
          <a:bodyPr wrap="square">
            <a:spAutoFit/>
          </a:bodyPr>
          <a:lstStyle/>
          <a:p>
            <a:pPr algn="ctr"/>
            <a:r>
              <a:rPr lang="en-US" sz="2800"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REGISTERED MAIL </a:t>
            </a:r>
            <a:r>
              <a:rPr lang="en-US" sz="2800"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LABEL</a:t>
            </a:r>
            <a:r>
              <a:rPr lang="en-US" sz="280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(L200 OR N)</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81000" y="2257997"/>
            <a:ext cx="8382000" cy="2822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t>Label 200 or 200-N</a:t>
            </a:r>
            <a:endParaRPr lang="en-US" sz="1600" b="1"/>
          </a:p>
        </p:txBody>
      </p:sp>
      <p:sp>
        <p:nvSpPr>
          <p:cNvPr id="5" name="TextBox 4"/>
          <p:cNvSpPr txBox="1"/>
          <p:nvPr/>
        </p:nvSpPr>
        <p:spPr>
          <a:xfrm>
            <a:off x="453570" y="2541450"/>
            <a:ext cx="8229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Please present your package to a retail employee at a Post Office, station, or branch and the retail associate will affix a USPS Tracking label to the package.</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71" y="3222487"/>
            <a:ext cx="2518230" cy="144664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73" t="25676" r="2973" b="25676"/>
          <a:stretch/>
        </p:blipFill>
        <p:spPr>
          <a:xfrm>
            <a:off x="453570" y="4874619"/>
            <a:ext cx="2518231" cy="1360715"/>
          </a:xfrm>
          <a:prstGeom prst="rect">
            <a:avLst/>
          </a:prstGeom>
        </p:spPr>
      </p:pic>
      <p:sp>
        <p:nvSpPr>
          <p:cNvPr id="21" name="TextBox 20"/>
          <p:cNvSpPr txBox="1"/>
          <p:nvPr/>
        </p:nvSpPr>
        <p:spPr>
          <a:xfrm>
            <a:off x="3098797" y="3555632"/>
            <a:ext cx="563880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Form 200 is used when your printed postage does not include a tracking barcode.</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047998" y="5142689"/>
            <a:ext cx="563880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Form 200-N is used when your postage is printed on a shipping label with a tracking barcode.</a:t>
            </a:r>
            <a:endParaRPr lang="en-US" sz="2000" dirty="0">
              <a:latin typeface="Times New Roman" panose="02020603050405020304" pitchFamily="18" charset="0"/>
              <a:cs typeface="Times New Roman" panose="02020603050405020304" pitchFamily="18" charset="0"/>
            </a:endParaRPr>
          </a:p>
        </p:txBody>
      </p:sp>
      <p:sp>
        <p:nvSpPr>
          <p:cNvPr id="19"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57200" y="1765081"/>
            <a:ext cx="8229600" cy="1107996"/>
          </a:xfrm>
          <a:prstGeom prst="rect">
            <a:avLst/>
          </a:prstGeom>
        </p:spPr>
        <p:txBody>
          <a:bodyPr wrap="square">
            <a:spAutoFit/>
          </a:bodyPr>
          <a:lstStyle/>
          <a:p>
            <a:pPr algn="ct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PS FORM </a:t>
            </a:r>
            <a:r>
              <a:rPr lang="en-US" sz="240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3877 (Firm </a:t>
            </a:r>
            <a:r>
              <a:rPr lang="en-US"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Mailing Book</a:t>
            </a:r>
            <a:r>
              <a:rPr lang="en-US" sz="240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endParaRPr 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endParaRPr lang="en-US" sz="2400" dirty="0"/>
          </a:p>
        </p:txBody>
      </p:sp>
      <p:pic>
        <p:nvPicPr>
          <p:cNvPr id="6" name="Picture 5"/>
          <p:cNvPicPr>
            <a:picLocks noChangeAspect="1"/>
          </p:cNvPicPr>
          <p:nvPr/>
        </p:nvPicPr>
        <p:blipFill rotWithShape="1">
          <a:blip r:embed="rId3"/>
          <a:srcRect l="20423" t="14814" r="21774" b="5883"/>
          <a:stretch/>
        </p:blipFill>
        <p:spPr>
          <a:xfrm>
            <a:off x="1981199" y="2228532"/>
            <a:ext cx="5405893" cy="4019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247775"/>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335881"/>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481545"/>
            <a:ext cx="8534400" cy="4816703"/>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itchFamily="18" charset="0"/>
              </a:rPr>
              <a:t>CERTIFIED MAIL </a:t>
            </a:r>
            <a:endParaRPr lang="en-US" sz="2800" dirty="0">
              <a:latin typeface="Times New Roman" panose="02020603050405020304" pitchFamily="18" charset="0"/>
              <a:cs typeface="Times New Roman" panose="02020603050405020304" pitchFamily="18" charset="0"/>
            </a:endParaRP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Available for only USPS First Class and Priority Mail</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Provides signature at office of destination</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Can be sent to FPO / APO addresses</a:t>
            </a:r>
          </a:p>
          <a:p>
            <a:pPr marL="285750" indent="-285750">
              <a:spcAft>
                <a:spcPct val="50000"/>
              </a:spcAft>
              <a:buFont typeface="Wingdings" panose="05000000000000000000" pitchFamily="2" charset="2"/>
              <a:buChar char="q"/>
            </a:pPr>
            <a:r>
              <a:rPr lang="en-US" u="sng" dirty="0">
                <a:latin typeface="Times New Roman" pitchFamily="18" charset="0"/>
                <a:cs typeface="Times New Roman" pitchFamily="18" charset="0"/>
              </a:rPr>
              <a:t>Items eligible</a:t>
            </a:r>
            <a:r>
              <a:rPr lang="en-US" dirty="0">
                <a:latin typeface="Times New Roman" pitchFamily="18" charset="0"/>
                <a:cs typeface="Times New Roman" pitchFamily="18" charset="0"/>
              </a:rPr>
              <a:t>:</a:t>
            </a:r>
          </a:p>
          <a:p>
            <a:pPr marL="231775" indent="-231775">
              <a:spcAft>
                <a:spcPct val="50000"/>
              </a:spcAft>
              <a:buFontTx/>
              <a:buNone/>
            </a:pPr>
            <a:r>
              <a:rPr lang="en-US" dirty="0">
                <a:latin typeface="Times New Roman" pitchFamily="18" charset="0"/>
                <a:cs typeface="Times New Roman" pitchFamily="18" charset="0"/>
              </a:rPr>
              <a:t>		EEO material          	Illegal ID Cards</a:t>
            </a:r>
          </a:p>
          <a:p>
            <a:pPr marL="231775" indent="-231775">
              <a:spcAft>
                <a:spcPct val="50000"/>
              </a:spcAft>
              <a:buFontTx/>
              <a:buNone/>
            </a:pPr>
            <a:r>
              <a:rPr lang="en-US" dirty="0">
                <a:latin typeface="Times New Roman" pitchFamily="18" charset="0"/>
                <a:cs typeface="Times New Roman" pitchFamily="18" charset="0"/>
              </a:rPr>
              <a:t>		Court summons      	Traffic ticket</a:t>
            </a:r>
          </a:p>
          <a:p>
            <a:pPr marL="231775" indent="-231775">
              <a:spcAft>
                <a:spcPct val="50000"/>
              </a:spcAft>
              <a:buFontTx/>
              <a:buNone/>
            </a:pPr>
            <a:r>
              <a:rPr lang="en-US" dirty="0">
                <a:latin typeface="Times New Roman" pitchFamily="18" charset="0"/>
                <a:cs typeface="Times New Roman" pitchFamily="18" charset="0"/>
              </a:rPr>
              <a:t>     	Dishonored checks</a:t>
            </a:r>
          </a:p>
          <a:p>
            <a:pPr marL="285750" indent="-285750">
              <a:spcAft>
                <a:spcPct val="50000"/>
              </a:spcAft>
              <a:buFont typeface="Wingdings" panose="05000000000000000000" pitchFamily="2" charset="2"/>
              <a:buChar char="q"/>
            </a:pPr>
            <a:r>
              <a:rPr lang="en-US" dirty="0">
                <a:latin typeface="Times New Roman" pitchFamily="18" charset="0"/>
                <a:cs typeface="Times New Roman" pitchFamily="18" charset="0"/>
              </a:rPr>
              <a:t>CONFIDENTIAL MATERIAL                                                             </a:t>
            </a:r>
          </a:p>
          <a:p>
            <a:pPr marL="231775" indent="-231775">
              <a:spcAft>
                <a:spcPct val="50000"/>
              </a:spcAft>
              <a:buFontTx/>
              <a:buNone/>
            </a:pPr>
            <a:r>
              <a:rPr lang="en-US" dirty="0">
                <a:latin typeface="Times New Roman" pitchFamily="18" charset="0"/>
                <a:cs typeface="Times New Roman" pitchFamily="18" charset="0"/>
              </a:rPr>
              <a:t>(Only to Designated DOD contractors IN-CONUS</a:t>
            </a:r>
            <a:r>
              <a:rPr lang="en-US" dirty="0" smtClean="0">
                <a:latin typeface="Times New Roman" pitchFamily="18" charset="0"/>
                <a:cs typeface="Times New Roman" pitchFamily="18" charset="0"/>
              </a:rPr>
              <a:t>) </a:t>
            </a:r>
            <a:r>
              <a:rPr lang="en-US" i="1" u="sng" cap="small" dirty="0" smtClean="0">
                <a:latin typeface="Times New Roman" pitchFamily="18" charset="0"/>
                <a:cs typeface="Times New Roman" pitchFamily="18" charset="0"/>
              </a:rPr>
              <a:t>*See </a:t>
            </a:r>
            <a:r>
              <a:rPr lang="en-US" i="1" u="sng" cap="small" dirty="0">
                <a:latin typeface="Times New Roman" pitchFamily="18" charset="0"/>
                <a:cs typeface="Times New Roman" pitchFamily="18" charset="0"/>
              </a:rPr>
              <a:t>SECNAVINST 5510.36 </a:t>
            </a:r>
            <a:r>
              <a:rPr lang="en-US" i="1" u="sng" cap="small" dirty="0" smtClean="0">
                <a:latin typeface="Times New Roman" pitchFamily="18" charset="0"/>
                <a:cs typeface="Times New Roman" pitchFamily="18" charset="0"/>
              </a:rPr>
              <a:t>for  more details</a:t>
            </a:r>
            <a:endParaRPr lang="en-US" i="1" u="sng" cap="small" dirty="0">
              <a:latin typeface="Times New Roman" pitchFamily="18" charset="0"/>
              <a:cs typeface="Times New Roman" pitchFamily="18" charset="0"/>
            </a:endParaRPr>
          </a:p>
          <a:p>
            <a:r>
              <a:rPr lang="en-US" dirty="0" smtClean="0">
                <a:latin typeface="Times New Roman" pitchFamily="18" charset="0"/>
                <a:cs typeface="Times New Roman" pitchFamily="18" charset="0"/>
              </a:rPr>
              <a:t>See DoD </a:t>
            </a:r>
            <a:r>
              <a:rPr lang="en-US" dirty="0">
                <a:latin typeface="Times New Roman" pitchFamily="18" charset="0"/>
                <a:cs typeface="Times New Roman" pitchFamily="18" charset="0"/>
              </a:rPr>
              <a:t>4525.8-M for complete list eligible </a:t>
            </a:r>
            <a:r>
              <a:rPr lang="en-US" dirty="0" smtClean="0">
                <a:latin typeface="Times New Roman" pitchFamily="18" charset="0"/>
                <a:cs typeface="Times New Roman" pitchFamily="18" charset="0"/>
              </a:rPr>
              <a:t>items</a:t>
            </a:r>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26</a:t>
            </a:fld>
            <a:endParaRPr lang="en-US" dirty="0">
              <a:solidFill>
                <a:schemeClr val="tx1"/>
              </a:solidFill>
            </a:endParaRPr>
          </a:p>
        </p:txBody>
      </p:sp>
      <p:pic>
        <p:nvPicPr>
          <p:cNvPr id="3" name="Picture 2"/>
          <p:cNvPicPr>
            <a:picLocks noChangeAspect="1"/>
          </p:cNvPicPr>
          <p:nvPr/>
        </p:nvPicPr>
        <p:blipFill>
          <a:blip r:embed="rId3"/>
          <a:stretch>
            <a:fillRect/>
          </a:stretch>
        </p:blipFill>
        <p:spPr>
          <a:xfrm>
            <a:off x="5860048" y="2293499"/>
            <a:ext cx="2910304" cy="2229108"/>
          </a:xfrm>
          <a:prstGeom prst="rect">
            <a:avLst/>
          </a:prstGeom>
        </p:spPr>
      </p:pic>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17" name="Text Placeholder 2"/>
          <p:cNvSpPr txBox="1">
            <a:spLocks/>
          </p:cNvSpPr>
          <p:nvPr/>
        </p:nvSpPr>
        <p:spPr>
          <a:xfrm>
            <a:off x="266700" y="1757363"/>
            <a:ext cx="8610600" cy="4495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CERTIFIED MAIL PREPARATION</a:t>
            </a:r>
          </a:p>
          <a:p>
            <a:pPr marL="231775" indent="-231775">
              <a:spcAft>
                <a:spcPct val="20000"/>
              </a:spcAft>
              <a:buFontTx/>
              <a:buNone/>
            </a:pPr>
            <a:r>
              <a:rPr lang="en-US" sz="2400" b="1" cap="all" dirty="0">
                <a:effectLst>
                  <a:outerShdw blurRad="38100" dist="38100" dir="2700000" algn="tl">
                    <a:srgbClr val="C0C0C0"/>
                  </a:outerShdw>
                </a:effectLst>
                <a:latin typeface="Times New Roman" panose="02020603050405020304" pitchFamily="18" charset="0"/>
                <a:cs typeface="Times New Roman" pitchFamily="18" charset="0"/>
              </a:rPr>
              <a:t>Option for mailing individual item:</a:t>
            </a:r>
          </a:p>
          <a:p>
            <a:pPr>
              <a:spcAft>
                <a:spcPct val="20000"/>
              </a:spcAf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available </a:t>
            </a:r>
            <a:r>
              <a:rPr lang="en-US" sz="2400" dirty="0">
                <a:latin typeface="Times New Roman" panose="02020603050405020304" pitchFamily="18" charset="0"/>
                <a:cs typeface="Times New Roman" panose="02020603050405020304" pitchFamily="18" charset="0"/>
              </a:rPr>
              <a:t>for first class mail and Priority only. No insurance coverage is provided. </a:t>
            </a:r>
            <a:endParaRPr lang="en-US" sz="2400" dirty="0" smtClean="0">
              <a:latin typeface="Times New Roman" panose="02020603050405020304" pitchFamily="18" charset="0"/>
              <a:cs typeface="Times New Roman" panose="02020603050405020304" pitchFamily="18" charset="0"/>
            </a:endParaRPr>
          </a:p>
          <a:p>
            <a:pPr>
              <a:spcAft>
                <a:spcPct val="20000"/>
              </a:spcAf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dispatched, handled and treated in transit as ordinary mail. If lost, it cannot be traced or expeditiously recovered. </a:t>
            </a:r>
            <a:endParaRPr lang="en-US" sz="2400" dirty="0" smtClean="0">
              <a:latin typeface="Times New Roman" panose="02020603050405020304" pitchFamily="18" charset="0"/>
              <a:cs typeface="Times New Roman" panose="02020603050405020304" pitchFamily="18" charset="0"/>
            </a:endParaRPr>
          </a:p>
          <a:p>
            <a:pPr>
              <a:spcAft>
                <a:spcPct val="20000"/>
              </a:spcAf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Use </a:t>
            </a:r>
            <a:r>
              <a:rPr lang="en-US" sz="2400" dirty="0">
                <a:latin typeface="Times New Roman" panose="02020603050405020304" pitchFamily="18" charset="0"/>
                <a:cs typeface="Times New Roman" panose="02020603050405020304" pitchFamily="18" charset="0"/>
              </a:rPr>
              <a:t>it only within the US domestic and military postal system when law, DOD or directives require it. </a:t>
            </a:r>
            <a:endParaRPr lang="en-US" sz="2400" dirty="0" smtClean="0">
              <a:latin typeface="Times New Roman" panose="02020603050405020304" pitchFamily="18" charset="0"/>
              <a:cs typeface="Times New Roman" panose="02020603050405020304" pitchFamily="18" charset="0"/>
            </a:endParaRPr>
          </a:p>
          <a:p>
            <a:pPr marL="0" indent="0">
              <a:spcAft>
                <a:spcPct val="20000"/>
              </a:spcAft>
              <a:buNone/>
            </a:pPr>
            <a:endParaRPr lang="en-US" sz="2400"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17" name="Text Placeholder 2"/>
          <p:cNvSpPr txBox="1">
            <a:spLocks/>
          </p:cNvSpPr>
          <p:nvPr/>
        </p:nvSpPr>
        <p:spPr>
          <a:xfrm>
            <a:off x="266700" y="1757363"/>
            <a:ext cx="8610600" cy="4495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CERTIFIED MAIL PREPARATION (CONT.)</a:t>
            </a:r>
          </a:p>
          <a:p>
            <a:pPr>
              <a:spcAft>
                <a:spcPct val="20000"/>
              </a:spcAft>
              <a:buFont typeface="Wingdings" panose="05000000000000000000" pitchFamily="2" charset="2"/>
              <a:buChar char="q"/>
            </a:pPr>
            <a:r>
              <a:rPr lang="en-US" sz="2200" dirty="0" smtClean="0"/>
              <a:t>USPS </a:t>
            </a:r>
            <a:r>
              <a:rPr lang="en-US" sz="2200" dirty="0"/>
              <a:t>Label 3800 will be used for Certified </a:t>
            </a:r>
            <a:r>
              <a:rPr lang="en-US" sz="2200" dirty="0" smtClean="0"/>
              <a:t>mail </a:t>
            </a:r>
            <a:r>
              <a:rPr lang="en-US" sz="2200" dirty="0"/>
              <a:t>at all </a:t>
            </a:r>
            <a:r>
              <a:rPr lang="en-US" sz="2200" dirty="0" smtClean="0"/>
              <a:t>times except: </a:t>
            </a:r>
          </a:p>
          <a:p>
            <a:pPr lvl="1">
              <a:spcAft>
                <a:spcPct val="20000"/>
              </a:spcAft>
              <a:buFont typeface="Wingdings" panose="05000000000000000000" pitchFamily="2" charset="2"/>
              <a:buChar char="q"/>
            </a:pPr>
            <a:r>
              <a:rPr lang="en-US" sz="2200" dirty="0"/>
              <a:t>On mail over 3 ounces requiring certified mail service, or </a:t>
            </a:r>
            <a:r>
              <a:rPr lang="en-US" sz="2200" b="1" u="sng" dirty="0" smtClean="0"/>
              <a:t>ANY </a:t>
            </a:r>
            <a:r>
              <a:rPr lang="en-US" sz="2200" b="1" u="sng" dirty="0"/>
              <a:t>certified mailing requiring a return receipt</a:t>
            </a:r>
            <a:r>
              <a:rPr lang="en-US" sz="2200" dirty="0"/>
              <a:t>, utilize the NAVSUP FLCN Expedited/ Special services/ Tracking Service Request Form. </a:t>
            </a:r>
            <a:r>
              <a:rPr lang="en-US" sz="2200" b="1" u="sng" dirty="0"/>
              <a:t>DO NOT</a:t>
            </a:r>
            <a:r>
              <a:rPr lang="en-US" sz="2200" dirty="0"/>
              <a:t> affix label 3800 to item. </a:t>
            </a:r>
          </a:p>
          <a:p>
            <a:pPr>
              <a:spcAft>
                <a:spcPct val="20000"/>
              </a:spcAft>
              <a:buFont typeface="Wingdings" panose="05000000000000000000" pitchFamily="2" charset="2"/>
              <a:buChar char="q"/>
            </a:pPr>
            <a:r>
              <a:rPr lang="en-US" sz="2200" dirty="0" smtClean="0"/>
              <a:t>The </a:t>
            </a:r>
            <a:r>
              <a:rPr lang="en-US" sz="2200" dirty="0"/>
              <a:t>label must be placed above the delivery address and to the right of the return address for </a:t>
            </a:r>
            <a:r>
              <a:rPr lang="en-US" sz="2200" dirty="0" smtClean="0"/>
              <a:t>envelopes. </a:t>
            </a:r>
          </a:p>
          <a:p>
            <a:pPr>
              <a:spcAft>
                <a:spcPct val="20000"/>
              </a:spcAft>
              <a:buFont typeface="Wingdings" panose="05000000000000000000" pitchFamily="2" charset="2"/>
              <a:buChar char="q"/>
            </a:pPr>
            <a:r>
              <a:rPr lang="en-US" sz="2200" dirty="0" smtClean="0"/>
              <a:t>See </a:t>
            </a:r>
            <a:r>
              <a:rPr lang="en-US" sz="2200" dirty="0"/>
              <a:t>FLCN NDW Customer Service Guide for procedures on preparing for shipment</a:t>
            </a:r>
          </a:p>
          <a:p>
            <a:pPr marL="0" indent="0">
              <a:spcAft>
                <a:spcPct val="20000"/>
              </a:spcAft>
              <a:buNone/>
            </a:pPr>
            <a:endParaRPr lang="en-US" sz="2400"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11478435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60375" y="1905000"/>
            <a:ext cx="8305799" cy="3385542"/>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RETURN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RECEIPTS</a:t>
            </a:r>
          </a:p>
          <a:p>
            <a:r>
              <a:rPr lang="en-US" sz="2400" b="1" dirty="0">
                <a:latin typeface="Times New Roman" pitchFamily="18" charset="0"/>
                <a:cs typeface="Times New Roman" pitchFamily="18" charset="0"/>
              </a:rPr>
              <a:t>Only allowed to non-government agencies, civilian firms, corporations, and private individuals </a:t>
            </a:r>
            <a:r>
              <a:rPr lang="en-US" sz="2400" b="1" u="sng" dirty="0">
                <a:latin typeface="Times New Roman" pitchFamily="18" charset="0"/>
                <a:cs typeface="Times New Roman" pitchFamily="18" charset="0"/>
              </a:rPr>
              <a:t>when proof of delivery is required by law or </a:t>
            </a:r>
            <a:r>
              <a:rPr lang="en-US" sz="2400" b="1" u="sng" dirty="0" smtClean="0">
                <a:latin typeface="Times New Roman" pitchFamily="18" charset="0"/>
                <a:cs typeface="Times New Roman" pitchFamily="18" charset="0"/>
              </a:rPr>
              <a:t>regulation</a:t>
            </a:r>
          </a:p>
          <a:p>
            <a:endParaRPr lang="en-US" sz="2400" b="1" u="sng" dirty="0">
              <a:latin typeface="Times New Roman" pitchFamily="18" charset="0"/>
              <a:cs typeface="Times New Roman" pitchFamily="18" charset="0"/>
            </a:endParaRPr>
          </a:p>
          <a:p>
            <a:r>
              <a:rPr lang="en-US" sz="2400" dirty="0">
                <a:latin typeface="Times New Roman" pitchFamily="18" charset="0"/>
                <a:cs typeface="Times New Roman" pitchFamily="18" charset="0"/>
              </a:rPr>
              <a:t>utilize the NAVSUP FLCN Expedited/ Special services/ Tracking Service Request </a:t>
            </a:r>
            <a:r>
              <a:rPr lang="en-US" sz="2400" dirty="0" smtClean="0">
                <a:latin typeface="Times New Roman" pitchFamily="18" charset="0"/>
                <a:cs typeface="Times New Roman" pitchFamily="18" charset="0"/>
              </a:rPr>
              <a:t>Form to request this service for Certified Mailings.  </a:t>
            </a:r>
            <a:r>
              <a:rPr lang="en-US" sz="2400" b="1" u="sng" dirty="0" smtClean="0">
                <a:latin typeface="Times New Roman" pitchFamily="18" charset="0"/>
                <a:cs typeface="Times New Roman" pitchFamily="18" charset="0"/>
              </a:rPr>
              <a:t>DO NOT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affix the Return Receipt to the article.  </a:t>
            </a:r>
            <a:endParaRPr lang="en-US" sz="2400" dirty="0">
              <a:latin typeface="Times New Roman" pitchFamily="18" charset="0"/>
              <a:cs typeface="Times New Roman" pitchFamily="18" charset="0"/>
            </a:endParaRP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905000"/>
            <a:ext cx="8229600" cy="4278094"/>
          </a:xfrm>
          <a:prstGeom prst="rect">
            <a:avLst/>
          </a:prstGeom>
        </p:spPr>
        <p:txBody>
          <a:bodyPr wrap="square">
            <a:spAutoFit/>
          </a:bodyPr>
          <a:lstStyle/>
          <a:p>
            <a:pPr algn="ctr"/>
            <a:r>
              <a:rPr lang="en-US" sz="2400" b="1" cap="all" dirty="0">
                <a:solidFill>
                  <a:srgbClr val="FF0000"/>
                </a:solidFill>
                <a:latin typeface="Times New Roman" pitchFamily="18" charset="0"/>
                <a:cs typeface="Times New Roman" pitchFamily="18" charset="0"/>
              </a:rPr>
              <a:t>Designation of Unit Mail Clerks and Mail </a:t>
            </a:r>
            <a:r>
              <a:rPr lang="en-US" sz="2400" b="1" cap="all" dirty="0" smtClean="0">
                <a:solidFill>
                  <a:srgbClr val="FF0000"/>
                </a:solidFill>
                <a:latin typeface="Times New Roman" pitchFamily="18" charset="0"/>
                <a:cs typeface="Times New Roman" pitchFamily="18" charset="0"/>
              </a:rPr>
              <a:t>Orderlies</a:t>
            </a:r>
          </a:p>
          <a:p>
            <a:pPr marL="457200" indent="-457200">
              <a:buFont typeface="Wingdings" panose="05000000000000000000" pitchFamily="2" charset="2"/>
              <a:buChar char="q"/>
            </a:pPr>
            <a:r>
              <a:rPr lang="en-US" sz="2800" dirty="0">
                <a:latin typeface="Times New Roman" pitchFamily="18" charset="0"/>
                <a:cs typeface="Times New Roman" pitchFamily="18" charset="0"/>
              </a:rPr>
              <a:t>Prior to entering into mail-handling duties, all</a:t>
            </a:r>
          </a:p>
          <a:p>
            <a:pPr marL="231775" indent="-231775">
              <a:buNone/>
            </a:pPr>
            <a:r>
              <a:rPr lang="en-US" sz="2800" dirty="0" smtClean="0">
                <a:latin typeface="Times New Roman" pitchFamily="18" charset="0"/>
                <a:cs typeface="Times New Roman" pitchFamily="18" charset="0"/>
              </a:rPr>
              <a:t>      personnel </a:t>
            </a:r>
            <a:r>
              <a:rPr lang="en-US" sz="2800" dirty="0">
                <a:latin typeface="Times New Roman" pitchFamily="18" charset="0"/>
                <a:cs typeface="Times New Roman" pitchFamily="18" charset="0"/>
              </a:rPr>
              <a:t>shall receive, at a minimum, training</a:t>
            </a:r>
          </a:p>
          <a:p>
            <a:pPr marL="231775" indent="-231775">
              <a:buNone/>
            </a:pPr>
            <a:r>
              <a:rPr lang="en-US" sz="2800" dirty="0" smtClean="0">
                <a:latin typeface="Times New Roman" pitchFamily="18" charset="0"/>
                <a:cs typeface="Times New Roman" pitchFamily="18" charset="0"/>
              </a:rPr>
              <a:t>      in</a:t>
            </a:r>
            <a:r>
              <a:rPr lang="en-US" sz="2800" dirty="0">
                <a:latin typeface="Times New Roman" pitchFamily="18" charset="0"/>
                <a:cs typeface="Times New Roman" pitchFamily="18" charset="0"/>
              </a:rPr>
              <a:t>:</a:t>
            </a:r>
          </a:p>
          <a:p>
            <a:pPr marL="863600" lvl="1" indent="-457200">
              <a:buFont typeface="Wingdings" panose="05000000000000000000" pitchFamily="2" charset="2"/>
              <a:buChar char="v"/>
            </a:pPr>
            <a:r>
              <a:rPr lang="en-US" sz="2800" dirty="0">
                <a:latin typeface="Times New Roman" pitchFamily="18" charset="0"/>
                <a:cs typeface="Times New Roman" pitchFamily="18" charset="0"/>
              </a:rPr>
              <a:t>The importance of safeguarding </a:t>
            </a:r>
            <a:r>
              <a:rPr lang="en-US" sz="2800" dirty="0" smtClean="0">
                <a:latin typeface="Times New Roman" pitchFamily="18" charset="0"/>
                <a:cs typeface="Times New Roman" pitchFamily="18" charset="0"/>
              </a:rPr>
              <a:t>mail.</a:t>
            </a:r>
            <a:endParaRPr lang="en-US" sz="28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800" dirty="0">
                <a:latin typeface="Times New Roman" pitchFamily="18" charset="0"/>
                <a:cs typeface="Times New Roman" pitchFamily="18" charset="0"/>
              </a:rPr>
              <a:t>Handling of accountable </a:t>
            </a:r>
            <a:r>
              <a:rPr lang="en-US" sz="2800" dirty="0" smtClean="0">
                <a:latin typeface="Times New Roman" pitchFamily="18" charset="0"/>
                <a:cs typeface="Times New Roman" pitchFamily="18" charset="0"/>
              </a:rPr>
              <a:t>mail.</a:t>
            </a:r>
            <a:endParaRPr lang="en-US" sz="28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800" dirty="0">
                <a:latin typeface="Times New Roman" pitchFamily="18" charset="0"/>
                <a:cs typeface="Times New Roman" pitchFamily="18" charset="0"/>
              </a:rPr>
              <a:t>Timely delivery of </a:t>
            </a:r>
            <a:r>
              <a:rPr lang="en-US" sz="2800" dirty="0" smtClean="0">
                <a:latin typeface="Times New Roman" pitchFamily="18" charset="0"/>
                <a:cs typeface="Times New Roman" pitchFamily="18" charset="0"/>
              </a:rPr>
              <a:t>mail.</a:t>
            </a:r>
            <a:endParaRPr lang="en-US" sz="28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800" dirty="0" smtClean="0">
                <a:latin typeface="Times New Roman" pitchFamily="18" charset="0"/>
                <a:cs typeface="Times New Roman" pitchFamily="18" charset="0"/>
              </a:rPr>
              <a:t>Consequences </a:t>
            </a:r>
            <a:r>
              <a:rPr lang="en-US" sz="2800" dirty="0">
                <a:latin typeface="Times New Roman" pitchFamily="18" charset="0"/>
                <a:cs typeface="Times New Roman" pitchFamily="18" charset="0"/>
              </a:rPr>
              <a:t>for negligence of </a:t>
            </a:r>
            <a:r>
              <a:rPr lang="en-US" sz="2800" dirty="0" smtClean="0">
                <a:latin typeface="Times New Roman" pitchFamily="18" charset="0"/>
                <a:cs typeface="Times New Roman" pitchFamily="18" charset="0"/>
              </a:rPr>
              <a:t>duty.</a:t>
            </a:r>
            <a:endParaRPr lang="en-US" sz="2800" dirty="0">
              <a:latin typeface="Times New Roman" pitchFamily="18" charset="0"/>
              <a:cs typeface="Times New Roman" pitchFamily="18" charset="0"/>
            </a:endParaRPr>
          </a:p>
          <a:p>
            <a:endParaRPr lang="en-US" sz="2800" dirty="0" smtClean="0">
              <a:solidFill>
                <a:srgbClr val="FF0000"/>
              </a:solidFill>
              <a:latin typeface="Times New Roman" pitchFamily="18" charset="0"/>
              <a:cs typeface="Times New Roman" pitchFamily="18" charset="0"/>
            </a:endParaRPr>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40372" y="1781958"/>
            <a:ext cx="8534400" cy="954107"/>
          </a:xfrm>
          <a:prstGeom prst="rect">
            <a:avLst/>
          </a:prstGeom>
        </p:spPr>
        <p:txBody>
          <a:bodyPr wrap="square">
            <a:spAutoFit/>
          </a:bodyPr>
          <a:lstStyle/>
          <a:p>
            <a:pPr algn="ctr"/>
            <a:r>
              <a:rPr lang="en-US" sz="2800"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RETURN </a:t>
            </a:r>
            <a:r>
              <a:rPr lang="en-US" sz="2800"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RECEIPTS</a:t>
            </a:r>
          </a:p>
          <a:p>
            <a:pPr algn="ctr"/>
            <a:endParaRPr lang="en-US" sz="2800" dirty="0">
              <a:latin typeface="Times New Roman" panose="02020603050405020304" pitchFamily="18" charset="0"/>
              <a:cs typeface="Times New Roman" panose="02020603050405020304" pitchFamily="18" charset="0"/>
            </a:endParaRPr>
          </a:p>
        </p:txBody>
      </p:sp>
      <p:pic>
        <p:nvPicPr>
          <p:cNvPr id="35873" name="Picture 33" descr="PS Form 3811, Domestic Return Receipt,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9" y="2598978"/>
            <a:ext cx="4118454" cy="2796010"/>
          </a:xfrm>
          <a:prstGeom prst="rect">
            <a:avLst/>
          </a:prstGeom>
          <a:noFill/>
          <a:extLst>
            <a:ext uri="{909E8E84-426E-40DD-AFC4-6F175D3DCCD1}">
              <a14:hiddenFill xmlns:a14="http://schemas.microsoft.com/office/drawing/2010/main">
                <a:solidFill>
                  <a:srgbClr val="FFFFFF"/>
                </a:solidFill>
              </a14:hiddenFill>
            </a:ext>
          </a:extLst>
        </p:spPr>
      </p:pic>
      <p:pic>
        <p:nvPicPr>
          <p:cNvPr id="35875" name="Picture 35" descr="PS Form 3811, Domestic Return Receipt, (p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623" y="2601649"/>
            <a:ext cx="4309723" cy="2793339"/>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 name="Rectangle 2"/>
          <p:cNvSpPr/>
          <p:nvPr/>
        </p:nvSpPr>
        <p:spPr>
          <a:xfrm>
            <a:off x="509489" y="1735792"/>
            <a:ext cx="8305800" cy="523220"/>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EXPEDITED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SERVICES</a:t>
            </a:r>
            <a:endParaRPr lang="en-US" dirty="0"/>
          </a:p>
        </p:txBody>
      </p:sp>
      <p:sp>
        <p:nvSpPr>
          <p:cNvPr id="2" name="TextBox 1"/>
          <p:cNvSpPr txBox="1"/>
          <p:nvPr/>
        </p:nvSpPr>
        <p:spPr>
          <a:xfrm>
            <a:off x="267751" y="2177395"/>
            <a:ext cx="8242738" cy="4401205"/>
          </a:xfrm>
          <a:prstGeom prst="rect">
            <a:avLst/>
          </a:prstGeom>
          <a:noFill/>
        </p:spPr>
        <p:txBody>
          <a:bodyPr wrap="square" rtlCol="0">
            <a:spAutoFit/>
          </a:bodyPr>
          <a:lstStyle/>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Overnight/next day service for extremely time sensitive material is available via FEDEX, UPS or USPS.  Use of overnight/next day service is limited to that material which meets one of the following criteria:</a:t>
            </a:r>
          </a:p>
          <a:p>
            <a:r>
              <a:rPr lang="en-US" sz="20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Mission </a:t>
            </a:r>
            <a:r>
              <a:rPr lang="en-US" sz="2000" dirty="0">
                <a:latin typeface="Times New Roman" panose="02020603050405020304" pitchFamily="18" charset="0"/>
                <a:cs typeface="Times New Roman" panose="02020603050405020304" pitchFamily="18" charset="0"/>
              </a:rPr>
              <a:t>failure </a:t>
            </a:r>
            <a:r>
              <a:rPr lang="en-US" sz="2000" dirty="0" smtClean="0">
                <a:latin typeface="Times New Roman" panose="02020603050405020304" pitchFamily="18" charset="0"/>
                <a:cs typeface="Times New Roman" panose="02020603050405020304" pitchFamily="18" charset="0"/>
              </a:rPr>
              <a:t>probable</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Significant </a:t>
            </a:r>
            <a:r>
              <a:rPr lang="en-US" sz="2000" dirty="0">
                <a:latin typeface="Times New Roman" panose="02020603050405020304" pitchFamily="18" charset="0"/>
                <a:cs typeface="Times New Roman" panose="02020603050405020304" pitchFamily="18" charset="0"/>
              </a:rPr>
              <a:t>monetary penalty by Navy will </a:t>
            </a:r>
            <a:r>
              <a:rPr lang="en-US" sz="2000" dirty="0" smtClean="0">
                <a:latin typeface="Times New Roman" panose="02020603050405020304" pitchFamily="18" charset="0"/>
                <a:cs typeface="Times New Roman" panose="02020603050405020304" pitchFamily="18" charset="0"/>
              </a:rPr>
              <a:t>occur</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Missing </a:t>
            </a:r>
            <a:r>
              <a:rPr lang="en-US" sz="2000" dirty="0">
                <a:latin typeface="Times New Roman" panose="02020603050405020304" pitchFamily="18" charset="0"/>
                <a:cs typeface="Times New Roman" panose="02020603050405020304" pitchFamily="18" charset="0"/>
              </a:rPr>
              <a:t>movement/transportation will </a:t>
            </a:r>
            <a:r>
              <a:rPr lang="en-US" sz="2000" dirty="0" smtClean="0">
                <a:latin typeface="Times New Roman" panose="02020603050405020304" pitchFamily="18" charset="0"/>
                <a:cs typeface="Times New Roman" panose="02020603050405020304" pitchFamily="18" charset="0"/>
              </a:rPr>
              <a:t>occur</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Extreme </a:t>
            </a:r>
            <a:r>
              <a:rPr lang="en-US" sz="2000" dirty="0">
                <a:latin typeface="Times New Roman" panose="02020603050405020304" pitchFamily="18" charset="0"/>
                <a:cs typeface="Times New Roman" panose="02020603050405020304" pitchFamily="18" charset="0"/>
              </a:rPr>
              <a:t>adverse effects to </a:t>
            </a:r>
            <a:r>
              <a:rPr lang="en-US" sz="2000" dirty="0" smtClean="0">
                <a:latin typeface="Times New Roman" panose="02020603050405020304" pitchFamily="18" charset="0"/>
                <a:cs typeface="Times New Roman" panose="02020603050405020304" pitchFamily="18" charset="0"/>
              </a:rPr>
              <a:t>operations/personnel</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Compelling </a:t>
            </a:r>
            <a:r>
              <a:rPr lang="en-US" sz="2000" dirty="0">
                <a:latin typeface="Times New Roman" panose="02020603050405020304" pitchFamily="18" charset="0"/>
                <a:cs typeface="Times New Roman" panose="02020603050405020304" pitchFamily="18" charset="0"/>
              </a:rPr>
              <a:t>circumstances in preparation </a:t>
            </a:r>
            <a:r>
              <a:rPr lang="en-US" sz="2000" dirty="0" smtClean="0">
                <a:latin typeface="Times New Roman" panose="02020603050405020304" pitchFamily="18" charset="0"/>
                <a:cs typeface="Times New Roman" panose="02020603050405020304" pitchFamily="18" charset="0"/>
              </a:rPr>
              <a:t>occurred</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Request </a:t>
            </a:r>
            <a:r>
              <a:rPr lang="en-US" sz="2000" dirty="0">
                <a:latin typeface="Times New Roman" panose="02020603050405020304" pitchFamily="18" charset="0"/>
                <a:cs typeface="Times New Roman" panose="02020603050405020304" pitchFamily="18" charset="0"/>
              </a:rPr>
              <a:t>not received in time to meet due </a:t>
            </a:r>
            <a:r>
              <a:rPr lang="en-US" sz="2000" dirty="0" smtClean="0">
                <a:latin typeface="Times New Roman" panose="02020603050405020304" pitchFamily="18" charset="0"/>
                <a:cs typeface="Times New Roman" panose="02020603050405020304" pitchFamily="18" charset="0"/>
              </a:rPr>
              <a:t>date</a:t>
            </a:r>
          </a:p>
          <a:p>
            <a:pPr marL="285750" indent="-285750">
              <a:buFont typeface="Wingdings" panose="05000000000000000000" pitchFamily="2" charset="2"/>
              <a:buChar char="q"/>
            </a:pPr>
            <a:endParaRPr lang="en-US" sz="20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itchFamily="18" charset="0"/>
                <a:cs typeface="Times New Roman" pitchFamily="18" charset="0"/>
              </a:rPr>
              <a:t>utilize the NAVSUP FLCN Expedited/ Special services/ Tracking Service Request Form to request this service</a:t>
            </a:r>
            <a:r>
              <a:rPr lang="en-US" sz="2000"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DO NOT </a:t>
            </a:r>
            <a:r>
              <a:rPr lang="en-US" sz="2000" dirty="0" smtClean="0">
                <a:latin typeface="Times New Roman" pitchFamily="18" charset="0"/>
                <a:cs typeface="Times New Roman" pitchFamily="18" charset="0"/>
              </a:rPr>
              <a:t>affix any labels to the shipment. </a:t>
            </a:r>
            <a:endParaRPr lang="en-US" sz="2000" b="1" dirty="0">
              <a:latin typeface="Times New Roman" panose="02020603050405020304" pitchFamily="18" charset="0"/>
              <a:cs typeface="Times New Roman" panose="02020603050405020304" pitchFamily="18" charset="0"/>
            </a:endParaRPr>
          </a:p>
        </p:txBody>
      </p:sp>
      <p:sp>
        <p:nvSpPr>
          <p:cNvPr id="14"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15403915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 name="Rectangle 2"/>
          <p:cNvSpPr/>
          <p:nvPr/>
        </p:nvSpPr>
        <p:spPr>
          <a:xfrm>
            <a:off x="533400" y="1777196"/>
            <a:ext cx="8305800" cy="523220"/>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EXPEDITED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SERVICES</a:t>
            </a:r>
            <a:endParaRPr lang="en-US" dirty="0"/>
          </a:p>
        </p:txBody>
      </p:sp>
      <p:sp>
        <p:nvSpPr>
          <p:cNvPr id="14" name="Rectangle 1027"/>
          <p:cNvSpPr txBox="1">
            <a:spLocks noChangeArrowheads="1"/>
          </p:cNvSpPr>
          <p:nvPr/>
        </p:nvSpPr>
        <p:spPr bwMode="auto">
          <a:xfrm>
            <a:off x="47625" y="2300416"/>
            <a:ext cx="8943975" cy="3753629"/>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27432" rIns="91440" bIns="27432" numCol="1" rtlCol="0" anchor="t" anchorCtr="0" compatLnSpc="1">
            <a:prstTxWarp prst="textNoShape">
              <a:avLst/>
            </a:prstTxWarp>
            <a:noAutofit/>
          </a:bodyPr>
          <a:lstStyle>
            <a:lvl1pPr marL="168275" indent="-168275" algn="l" rtl="0" eaLnBrk="0" fontAlgn="base" hangingPunct="0">
              <a:lnSpc>
                <a:spcPct val="90000"/>
              </a:lnSpc>
              <a:spcBef>
                <a:spcPts val="1000"/>
              </a:spcBef>
              <a:spcAft>
                <a:spcPct val="0"/>
              </a:spcAft>
              <a:buClr>
                <a:srgbClr val="002A7E"/>
              </a:buClr>
              <a:buFont typeface="Wingdings" panose="05000000000000000000" pitchFamily="2" charset="2"/>
              <a:buChar char="§"/>
              <a:defRPr kern="1200">
                <a:solidFill>
                  <a:schemeClr val="tx1"/>
                </a:solidFill>
                <a:latin typeface="+mn-lt"/>
                <a:ea typeface="+mn-ea"/>
                <a:cs typeface="+mn-cs"/>
              </a:defRPr>
            </a:lvl1pPr>
            <a:lvl2pPr marL="400050" indent="-174625" algn="l" rtl="0" eaLnBrk="0" fontAlgn="base" hangingPunct="0">
              <a:lnSpc>
                <a:spcPct val="90000"/>
              </a:lnSpc>
              <a:spcBef>
                <a:spcPts val="500"/>
              </a:spcBef>
              <a:spcAft>
                <a:spcPct val="0"/>
              </a:spcAft>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rtl="0" eaLnBrk="0" fontAlgn="base" hangingPunct="0">
              <a:lnSpc>
                <a:spcPct val="90000"/>
              </a:lnSpc>
              <a:spcBef>
                <a:spcPts val="500"/>
              </a:spcBef>
              <a:spcAft>
                <a:spcPct val="0"/>
              </a:spcAft>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rtl="0" eaLnBrk="0" fontAlgn="base" hangingPunct="0">
              <a:lnSpc>
                <a:spcPct val="90000"/>
              </a:lnSpc>
              <a:spcBef>
                <a:spcPts val="500"/>
              </a:spcBef>
              <a:spcAft>
                <a:spcPct val="0"/>
              </a:spcAft>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rtl="0" eaLnBrk="0" fontAlgn="base" hangingPunct="0">
              <a:lnSpc>
                <a:spcPct val="90000"/>
              </a:lnSpc>
              <a:spcBef>
                <a:spcPts val="500"/>
              </a:spcBef>
              <a:spcAft>
                <a:spcPct val="0"/>
              </a:spcAft>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ct val="100000"/>
              </a:spcBef>
              <a:spcAft>
                <a:spcPct val="50000"/>
              </a:spcAft>
              <a:defRPr/>
            </a:pPr>
            <a:r>
              <a:rPr kumimoji="0" lang="en-US" sz="1600" b="1" i="1" u="none" strike="noStrike" kern="1200" cap="none" spc="0" normalizeH="0" baseline="0" noProof="0" dirty="0" smtClean="0">
                <a:ln>
                  <a:noFill/>
                </a:ln>
                <a:solidFill>
                  <a:sysClr val="windowText" lastClr="000000"/>
                </a:solidFill>
                <a:effectLst/>
                <a:uLnTx/>
                <a:uFillTx/>
                <a:latin typeface="Arial"/>
                <a:ea typeface="+mn-ea"/>
                <a:cs typeface="+mn-cs"/>
              </a:rPr>
              <a:t> </a:t>
            </a:r>
            <a:r>
              <a:rPr kumimoji="0" lang="en-US" sz="2000" b="1" i="1"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USPS EXPRESS MAIL </a:t>
            </a:r>
            <a:r>
              <a:rPr kumimoji="0" lang="en-US" sz="2000" b="1"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Authorized  in CONUS and authorized FPO / APO</a:t>
            </a:r>
          </a:p>
          <a:p>
            <a:pPr marL="400050" marR="0" lvl="0" indent="-225425" algn="l" defTabSz="914400" rtl="0" eaLnBrk="1" fontAlgn="auto" latinLnBrk="0" hangingPunct="1">
              <a:lnSpc>
                <a:spcPct val="100000"/>
              </a:lnSpc>
              <a:spcBef>
                <a:spcPts val="0"/>
              </a:spcBef>
              <a:spcAft>
                <a:spcPts val="0"/>
              </a:spcAft>
              <a:buClr>
                <a:srgbClr val="002A7E"/>
              </a:buClr>
              <a:buSzTx/>
              <a:buFont typeface="Wingdings" panose="05000000000000000000" pitchFamily="2" charset="2"/>
              <a:buNone/>
              <a:tabLst/>
              <a:defRPr/>
            </a:pP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No CLASSIFIED material can be sent overseas, </a:t>
            </a:r>
            <a:r>
              <a:rPr kumimoji="0" lang="en-US" sz="200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i.e</a:t>
            </a: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FPO/APO…</a:t>
            </a:r>
          </a:p>
          <a:p>
            <a:pPr eaLnBrk="1" fontAlgn="auto" hangingPunct="1">
              <a:lnSpc>
                <a:spcPct val="100000"/>
              </a:lnSpc>
              <a:spcAft>
                <a:spcPts val="0"/>
              </a:spcAft>
              <a:defRPr/>
            </a:pPr>
            <a:r>
              <a:rPr kumimoji="0" lang="en-US" sz="2000" b="1" i="1"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FEDERAL EXPRESS (FEDEX)                                                                            </a:t>
            </a:r>
          </a:p>
          <a:p>
            <a:pPr marL="400050" marR="0" lvl="0" algn="l" defTabSz="914400" rtl="0" eaLnBrk="1" fontAlgn="auto" latinLnBrk="0" hangingPunct="1">
              <a:lnSpc>
                <a:spcPct val="100000"/>
              </a:lnSpc>
              <a:spcBef>
                <a:spcPts val="1000"/>
              </a:spcBef>
              <a:spcAft>
                <a:spcPts val="0"/>
              </a:spcAft>
              <a:buClr>
                <a:srgbClr val="002A7E"/>
              </a:buClr>
              <a:buSzTx/>
              <a:buFont typeface="Wingdings" panose="05000000000000000000" pitchFamily="2" charset="2"/>
              <a:buNone/>
              <a:tabLst/>
              <a:defRPr/>
            </a:pPr>
            <a:r>
              <a:rPr kumimoji="0" lang="en-US"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Cannot be sent to a FPO / APO address  </a:t>
            </a:r>
          </a:p>
          <a:p>
            <a:pPr marL="400050" marR="0" lvl="0" algn="l" defTabSz="914400" rtl="0" eaLnBrk="1" fontAlgn="auto" latinLnBrk="0" hangingPunct="1">
              <a:lnSpc>
                <a:spcPct val="100000"/>
              </a:lnSpc>
              <a:spcBef>
                <a:spcPts val="1000"/>
              </a:spcBef>
              <a:spcAft>
                <a:spcPts val="0"/>
              </a:spcAft>
              <a:buClr>
                <a:srgbClr val="002A7E"/>
              </a:buClr>
              <a:buSzTx/>
              <a:buFont typeface="Wingdings" panose="05000000000000000000" pitchFamily="2" charset="2"/>
              <a:buNone/>
              <a:tabLst/>
              <a:defRPr/>
            </a:pP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Can be sent to authorized international address                                               </a:t>
            </a:r>
          </a:p>
          <a:p>
            <a:pPr marL="400050" marR="0" lvl="0" algn="l" defTabSz="914400" rtl="0" eaLnBrk="1" fontAlgn="auto" latinLnBrk="0" hangingPunct="1">
              <a:lnSpc>
                <a:spcPct val="100000"/>
              </a:lnSpc>
              <a:spcBef>
                <a:spcPts val="1000"/>
              </a:spcBef>
              <a:spcAft>
                <a:spcPts val="0"/>
              </a:spcAft>
              <a:buClr>
                <a:srgbClr val="002A7E"/>
              </a:buClr>
              <a:buSzTx/>
              <a:buFont typeface="Wingdings" panose="05000000000000000000" pitchFamily="2" charset="2"/>
              <a:buNone/>
              <a:tabLst/>
              <a:defRPr/>
            </a:pP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Cannot be sent to P.O. Boxes (USPS service)</a:t>
            </a:r>
          </a:p>
          <a:p>
            <a:pPr eaLnBrk="1" fontAlgn="auto" hangingPunct="1">
              <a:lnSpc>
                <a:spcPct val="100000"/>
              </a:lnSpc>
              <a:spcAft>
                <a:spcPts val="0"/>
              </a:spcAft>
              <a:defRPr/>
            </a:pPr>
            <a:r>
              <a:rPr kumimoji="0" lang="en-US" sz="2000" b="1" i="1"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UNITED PARCEL SERVICE (UPS)  </a:t>
            </a:r>
          </a:p>
          <a:p>
            <a:pPr marR="0" lvl="1" algn="l" defTabSz="914400" rtl="0" eaLnBrk="1" fontAlgn="auto" latinLnBrk="0" hangingPunct="1">
              <a:lnSpc>
                <a:spcPct val="100000"/>
              </a:lnSpc>
              <a:spcBef>
                <a:spcPts val="500"/>
              </a:spcBef>
              <a:spcAft>
                <a:spcPts val="0"/>
              </a:spcAft>
              <a:buClr>
                <a:srgbClr val="002060"/>
              </a:buClr>
              <a:buSzTx/>
              <a:buFont typeface="Wingdings" pitchFamily="2" charset="2"/>
              <a:buNone/>
              <a:tabLst/>
              <a:defRPr/>
            </a:pPr>
            <a:r>
              <a:rPr kumimoji="0" lang="en-US"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Cannot be sent to a FPO/APO address</a:t>
            </a:r>
          </a:p>
          <a:p>
            <a:pPr marR="0" lvl="1" algn="l" defTabSz="914400" rtl="0" eaLnBrk="1" fontAlgn="auto" latinLnBrk="0" hangingPunct="1">
              <a:lnSpc>
                <a:spcPct val="100000"/>
              </a:lnSpc>
              <a:spcBef>
                <a:spcPts val="500"/>
              </a:spcBef>
              <a:spcAft>
                <a:spcPts val="0"/>
              </a:spcAft>
              <a:buClr>
                <a:srgbClr val="002060"/>
              </a:buClr>
              <a:buSzTx/>
              <a:buFont typeface="Wingdings" pitchFamily="2" charset="2"/>
              <a:buNone/>
              <a:tabLst/>
              <a:defRPr/>
            </a:pPr>
            <a:r>
              <a:rPr kumimoji="0" lang="en-US" sz="200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Cannot be sent  to P.O. Boxes (USPS service)                </a:t>
            </a:r>
          </a:p>
          <a:p>
            <a:pPr marL="0" marR="0" lvl="0" indent="-168275" algn="l" defTabSz="914400" rtl="0" eaLnBrk="1" fontAlgn="auto" latinLnBrk="0" hangingPunct="1">
              <a:lnSpc>
                <a:spcPct val="100000"/>
              </a:lnSpc>
              <a:spcBef>
                <a:spcPts val="1000"/>
              </a:spcBef>
              <a:spcAft>
                <a:spcPts val="0"/>
              </a:spcAft>
              <a:buClr>
                <a:srgbClr val="002A7E"/>
              </a:buClr>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32</a:t>
            </a:fld>
            <a:endParaRPr lang="en-US" dirty="0">
              <a:solidFill>
                <a:schemeClr val="tx1"/>
              </a:solidFill>
            </a:endParaRPr>
          </a:p>
        </p:txBody>
      </p:sp>
    </p:spTree>
    <p:extLst>
      <p:ext uri="{BB962C8B-B14F-4D97-AF65-F5344CB8AC3E}">
        <p14:creationId xmlns:p14="http://schemas.microsoft.com/office/powerpoint/2010/main" val="12951528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22225" y="1242877"/>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2631" y="1353227"/>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 name="Rectangle 2"/>
          <p:cNvSpPr/>
          <p:nvPr/>
        </p:nvSpPr>
        <p:spPr>
          <a:xfrm>
            <a:off x="601662" y="1477511"/>
            <a:ext cx="8305800" cy="523220"/>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EXPEDITED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SERVICES (CONT.) </a:t>
            </a:r>
            <a:endParaRPr lang="en-US" dirty="0"/>
          </a:p>
        </p:txBody>
      </p:sp>
      <p:sp>
        <p:nvSpPr>
          <p:cNvPr id="2" name="TextBox 1"/>
          <p:cNvSpPr txBox="1"/>
          <p:nvPr/>
        </p:nvSpPr>
        <p:spPr>
          <a:xfrm>
            <a:off x="444062" y="1903073"/>
            <a:ext cx="8242738"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Expedited Mail services shall not be used:</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respond to directed actions or requests for information unless using it is the only way to meet a short suspense.  In the event of a short suspense call the one who established the suspense and request an extension</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purpose of correcting administrative oversights such as a late suspense when adequate time existed</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days before weekends or holidays unless the sender has verified someone will be available to accept it and work on it during the weekend or holiday.</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Transmitting </a:t>
            </a:r>
            <a:r>
              <a:rPr lang="en-US" dirty="0">
                <a:latin typeface="Times New Roman" panose="02020603050405020304" pitchFamily="18" charset="0"/>
                <a:cs typeface="Times New Roman" panose="02020603050405020304" pitchFamily="18" charset="0"/>
              </a:rPr>
              <a:t>items within the NCR or within a 75 mile radius (with the exception of death gratuities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Installation OMMs or their equivalents are authorized to approve the use of overnight services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4"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20906898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314994"/>
            <a:ext cx="8077200" cy="609600"/>
          </a:xfrm>
        </p:spPr>
        <p:txBody>
          <a:bodyPr>
            <a:noAutofit/>
          </a:bodyPr>
          <a:lstStyle/>
          <a:p>
            <a:pPr eaLnBrk="1" fontAlgn="auto" hangingPunct="1">
              <a:spcAft>
                <a:spcPts val="0"/>
              </a:spcAft>
              <a:defRPr/>
            </a:pPr>
            <a:r>
              <a:rPr sz="28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EXPEDITED/TRACKING SERVICE REQUEST</a:t>
            </a:r>
          </a:p>
        </p:txBody>
      </p:sp>
      <p:pic>
        <p:nvPicPr>
          <p:cNvPr id="8499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295400"/>
            <a:ext cx="5638800" cy="5562600"/>
          </a:xfrm>
        </p:spPr>
      </p:pic>
      <p:graphicFrame>
        <p:nvGraphicFramePr>
          <p:cNvPr id="3" name="Object 2"/>
          <p:cNvGraphicFramePr>
            <a:graphicFrameLocks noChangeAspect="1"/>
          </p:cNvGraphicFramePr>
          <p:nvPr>
            <p:extLst>
              <p:ext uri="{D42A27DB-BD31-4B8C-83A1-F6EECF244321}">
                <p14:modId xmlns:p14="http://schemas.microsoft.com/office/powerpoint/2010/main" val="3046632584"/>
              </p:ext>
            </p:extLst>
          </p:nvPr>
        </p:nvGraphicFramePr>
        <p:xfrm>
          <a:off x="2514600" y="1905000"/>
          <a:ext cx="4343400" cy="4419600"/>
        </p:xfrm>
        <a:graphic>
          <a:graphicData uri="http://schemas.openxmlformats.org/presentationml/2006/ole">
            <mc:AlternateContent xmlns:mc="http://schemas.openxmlformats.org/markup-compatibility/2006">
              <mc:Choice xmlns:v="urn:schemas-microsoft-com:vml" Requires="v">
                <p:oleObj spid="_x0000_s1040" name="Acrobat Document" r:id="rId4" imgW="5829085" imgH="7543571" progId="Acrobat.Document.DC">
                  <p:embed/>
                </p:oleObj>
              </mc:Choice>
              <mc:Fallback>
                <p:oleObj name="Acrobat Document" r:id="rId4" imgW="5829085" imgH="7543571" progId="Acrobat.Document.DC">
                  <p:embed/>
                  <p:pic>
                    <p:nvPicPr>
                      <p:cNvPr id="0" name=""/>
                      <p:cNvPicPr/>
                      <p:nvPr/>
                    </p:nvPicPr>
                    <p:blipFill>
                      <a:blip r:embed="rId5"/>
                      <a:stretch>
                        <a:fillRect/>
                      </a:stretch>
                    </p:blipFill>
                    <p:spPr>
                      <a:xfrm>
                        <a:off x="2514600" y="1905000"/>
                        <a:ext cx="4343400" cy="4419600"/>
                      </a:xfrm>
                      <a:prstGeom prst="rect">
                        <a:avLst/>
                      </a:prstGeom>
                    </p:spPr>
                  </p:pic>
                </p:oleObj>
              </mc:Fallback>
            </mc:AlternateContent>
          </a:graphicData>
        </a:graphic>
      </p:graphicFrame>
      <p:sp>
        <p:nvSpPr>
          <p:cNvPr id="8" name="Slide Number Placeholder 2"/>
          <p:cNvSpPr>
            <a:spLocks noGrp="1"/>
          </p:cNvSpPr>
          <p:nvPr>
            <p:ph type="sldNum" sz="quarter" idx="10"/>
          </p:nvPr>
        </p:nvSpPr>
        <p:spPr>
          <a:xfrm>
            <a:off x="8610600" y="6434092"/>
            <a:ext cx="396240" cy="365125"/>
          </a:xfrm>
        </p:spPr>
        <p:txBody>
          <a:bodyPr/>
          <a:lstStyle/>
          <a:p>
            <a:fld id="{F583A79D-1B9D-4DF3-8A1C-A0DFF860331C}"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417733092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314994"/>
            <a:ext cx="8077200" cy="513806"/>
          </a:xfrm>
        </p:spPr>
        <p:txBody>
          <a:bodyPr>
            <a:noAutofit/>
          </a:bodyPr>
          <a:lstStyle/>
          <a:p>
            <a:pPr algn="l" eaLnBrk="1" fontAlgn="auto" hangingPunct="1">
              <a:spcAft>
                <a:spcPts val="0"/>
              </a:spcAft>
              <a:defRPr/>
            </a:pPr>
            <a:r>
              <a:rPr sz="28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EXPEDITED/TRACKING SERVICE </a:t>
            </a:r>
            <a: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REQUEST</a:t>
            </a:r>
            <a:endParaRPr sz="28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8499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295400"/>
            <a:ext cx="5638800" cy="5562600"/>
          </a:xfrm>
        </p:spPr>
      </p:pic>
      <p:sp>
        <p:nvSpPr>
          <p:cNvPr id="4" name="TextBox 3"/>
          <p:cNvSpPr txBox="1"/>
          <p:nvPr/>
        </p:nvSpPr>
        <p:spPr>
          <a:xfrm>
            <a:off x="457200" y="1981200"/>
            <a:ext cx="8077200" cy="4401205"/>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Customers who require Expedited, Tracking or any other Special Service for their shipments must complete the FLCN NDW Form 5111-1, Expedited/ </a:t>
            </a:r>
            <a:r>
              <a:rPr lang="en-US" sz="2000" dirty="0" smtClean="0"/>
              <a:t>Tracking/ </a:t>
            </a:r>
            <a:r>
              <a:rPr lang="en-US" sz="2000" dirty="0"/>
              <a:t>Special Service Request Form.  </a:t>
            </a:r>
            <a:endParaRPr lang="en-US" sz="2000" dirty="0" smtClean="0"/>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The form </a:t>
            </a:r>
            <a:r>
              <a:rPr lang="en-US" sz="2000" b="1" u="sng" dirty="0" smtClean="0"/>
              <a:t>MUST </a:t>
            </a:r>
            <a:r>
              <a:rPr lang="en-US" sz="2000" dirty="0" smtClean="0"/>
              <a:t>be completed to include at least one valid email address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Once your item is shipped, an email notification will be generated by the shipping system to provide you with the article/ tracking number for your shipment</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The only Special Service not required to have this form (at this time) is Registered Mail. </a:t>
            </a:r>
            <a:r>
              <a:rPr lang="en-US" sz="2000" dirty="0"/>
              <a:t/>
            </a:r>
            <a:br>
              <a:rPr lang="en-US" sz="2000" dirty="0"/>
            </a:br>
            <a:endParaRPr lang="en-US" sz="2000" dirty="0"/>
          </a:p>
        </p:txBody>
      </p:sp>
      <p:sp>
        <p:nvSpPr>
          <p:cNvPr id="5" name="Slide Number Placeholder 4"/>
          <p:cNvSpPr>
            <a:spLocks noGrp="1"/>
          </p:cNvSpPr>
          <p:nvPr>
            <p:ph type="sldNum" sz="quarter" idx="10"/>
          </p:nvPr>
        </p:nvSpPr>
        <p:spPr>
          <a:xfrm>
            <a:off x="8534400" y="6477000"/>
            <a:ext cx="394298" cy="304800"/>
          </a:xfrm>
        </p:spPr>
        <p:txBody>
          <a:bodyPr/>
          <a:lstStyle/>
          <a:p>
            <a:pPr>
              <a:defRPr/>
            </a:pPr>
            <a:fld id="{6F4D5D7F-6167-4AF9-A2ED-CA9C4CAEB9B8}" type="slidenum">
              <a:rPr lang="en-US" smtClean="0">
                <a:solidFill>
                  <a:schemeClr val="tx1"/>
                </a:solidFill>
              </a:rPr>
              <a:pPr>
                <a:defRPr/>
              </a:pPr>
              <a:t>35</a:t>
            </a:fld>
            <a:endParaRPr lang="en-US" dirty="0">
              <a:solidFill>
                <a:schemeClr val="tx1"/>
              </a:solidFill>
            </a:endParaRPr>
          </a:p>
        </p:txBody>
      </p:sp>
    </p:spTree>
    <p:extLst>
      <p:ext uri="{BB962C8B-B14F-4D97-AF65-F5344CB8AC3E}">
        <p14:creationId xmlns:p14="http://schemas.microsoft.com/office/powerpoint/2010/main" val="44853615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722312" y="1886635"/>
            <a:ext cx="8040688" cy="3370153"/>
          </a:xfrm>
          <a:prstGeom prst="rect">
            <a:avLst/>
          </a:prstGeom>
        </p:spPr>
        <p:txBody>
          <a:bodyPr wrap="square">
            <a:spAutoFit/>
          </a:bodyPr>
          <a:lstStyle/>
          <a:p>
            <a:pPr algn="ct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INTER-AREA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MAIL (GUARD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MAIL</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a:t>
            </a:r>
          </a:p>
          <a:p>
            <a:pPr marL="231775" indent="-231775">
              <a:spcAft>
                <a:spcPct val="50000"/>
              </a:spcAft>
            </a:pPr>
            <a:endParaRPr lang="en-US" b="1" u="sng" dirty="0" smtClean="0">
              <a:latin typeface="Times New Roman" pitchFamily="18" charset="0"/>
              <a:cs typeface="Times New Roman" pitchFamily="18" charset="0"/>
            </a:endParaRPr>
          </a:p>
          <a:p>
            <a:pPr marL="285750" indent="-285750">
              <a:spcAft>
                <a:spcPct val="50000"/>
              </a:spcAft>
              <a:buFont typeface="Wingdings" panose="05000000000000000000" pitchFamily="2" charset="2"/>
              <a:buChar char="q"/>
            </a:pPr>
            <a:r>
              <a:rPr lang="en-US" sz="2000" b="1" u="sng" dirty="0" smtClean="0">
                <a:latin typeface="Times New Roman" pitchFamily="18" charset="0"/>
                <a:cs typeface="Times New Roman" pitchFamily="18" charset="0"/>
              </a:rPr>
              <a:t>DEFINITION</a:t>
            </a:r>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Any </a:t>
            </a:r>
            <a:r>
              <a:rPr lang="en-US" sz="2000" dirty="0">
                <a:latin typeface="Times New Roman" pitchFamily="18" charset="0"/>
                <a:cs typeface="Times New Roman" pitchFamily="18" charset="0"/>
              </a:rPr>
              <a:t>official correspondence sent between commands located within the servicing area of Mail Center</a:t>
            </a:r>
          </a:p>
          <a:p>
            <a:pPr marL="285750" indent="-285750">
              <a:spcAft>
                <a:spcPct val="50000"/>
              </a:spcAft>
              <a:buFont typeface="Wingdings" panose="05000000000000000000" pitchFamily="2" charset="2"/>
              <a:buChar char="q"/>
            </a:pPr>
            <a:r>
              <a:rPr lang="en-US" sz="2000" dirty="0">
                <a:latin typeface="Times New Roman" pitchFamily="18" charset="0"/>
                <a:cs typeface="Times New Roman" pitchFamily="18" charset="0"/>
              </a:rPr>
              <a:t>Articles are addressed as regular Official </a:t>
            </a:r>
            <a:r>
              <a:rPr lang="en-US" sz="2000" dirty="0" smtClean="0">
                <a:latin typeface="Times New Roman" pitchFamily="18" charset="0"/>
                <a:cs typeface="Times New Roman" pitchFamily="18" charset="0"/>
              </a:rPr>
              <a:t>Mail</a:t>
            </a:r>
          </a:p>
          <a:p>
            <a:pPr marL="285750" indent="-285750">
              <a:spcAft>
                <a:spcPct val="50000"/>
              </a:spcAft>
              <a:buFont typeface="Wingdings" panose="05000000000000000000" pitchFamily="2" charset="2"/>
              <a:buChar char="q"/>
            </a:pPr>
            <a:r>
              <a:rPr lang="en-US" sz="2000" dirty="0" smtClean="0">
                <a:latin typeface="Times New Roman" pitchFamily="18" charset="0"/>
                <a:cs typeface="Times New Roman" pitchFamily="18" charset="0"/>
              </a:rPr>
              <a:t>No </a:t>
            </a:r>
            <a:r>
              <a:rPr lang="en-US" sz="2000" dirty="0">
                <a:latin typeface="Times New Roman" pitchFamily="18" charset="0"/>
                <a:cs typeface="Times New Roman" pitchFamily="18" charset="0"/>
              </a:rPr>
              <a:t>postage is required</a:t>
            </a:r>
          </a:p>
          <a:p>
            <a:pPr marL="285750" indent="-285750">
              <a:spcAft>
                <a:spcPct val="50000"/>
              </a:spcAft>
              <a:buFont typeface="Wingdings" panose="05000000000000000000" pitchFamily="2" charset="2"/>
              <a:buChar char="q"/>
            </a:pPr>
            <a:r>
              <a:rPr lang="en-US" sz="2000" b="1" u="sng" dirty="0">
                <a:solidFill>
                  <a:srgbClr val="F52D32"/>
                </a:solidFill>
                <a:latin typeface="Times New Roman" panose="02020603050405020304" pitchFamily="18" charset="0"/>
                <a:cs typeface="Times New Roman" panose="02020603050405020304" pitchFamily="18" charset="0"/>
              </a:rPr>
              <a:t>NOT FOR PERSONAL USE</a:t>
            </a: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36</a:t>
            </a:fld>
            <a:endParaRPr lang="en-US" dirty="0">
              <a:solidFill>
                <a:schemeClr val="tx1"/>
              </a:solidFill>
            </a:endParaRPr>
          </a:p>
        </p:txBody>
      </p:sp>
    </p:spTree>
    <p:extLst>
      <p:ext uri="{BB962C8B-B14F-4D97-AF65-F5344CB8AC3E}">
        <p14:creationId xmlns:p14="http://schemas.microsoft.com/office/powerpoint/2010/main" val="351054529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42900" y="1683464"/>
            <a:ext cx="8458200" cy="4188839"/>
          </a:xfrm>
          <a:prstGeom prst="rect">
            <a:avLst/>
          </a:prstGeom>
        </p:spPr>
        <p:txBody>
          <a:bodyPr wrap="square">
            <a:spAutoFit/>
          </a:bodyPr>
          <a:lstStyle/>
          <a:p>
            <a:pPr algn="ct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SECURITY OF THE MAIL</a:t>
            </a:r>
          </a:p>
          <a:p>
            <a:pPr marL="231775" indent="-231775">
              <a:lnSpc>
                <a:spcPct val="90000"/>
              </a:lnSpc>
            </a:pPr>
            <a:endParaRPr lang="en-US" b="1" dirty="0" smtClean="0">
              <a:latin typeface="Times New Roman" pitchFamily="18" charset="0"/>
              <a:cs typeface="Times New Roman" pitchFamily="18" charset="0"/>
            </a:endParaRPr>
          </a:p>
          <a:p>
            <a:pPr marL="342900" indent="-342900">
              <a:lnSpc>
                <a:spcPct val="90000"/>
              </a:lnSpc>
              <a:buFont typeface="Wingdings" panose="05000000000000000000" pitchFamily="2" charset="2"/>
              <a:buChar char="q"/>
            </a:pP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mail must be provided sufficient </a:t>
            </a:r>
            <a:r>
              <a:rPr lang="en-US" sz="2400" dirty="0" smtClean="0">
                <a:latin typeface="Times New Roman" pitchFamily="18" charset="0"/>
                <a:cs typeface="Times New Roman" pitchFamily="18" charset="0"/>
              </a:rPr>
              <a:t>security </a:t>
            </a:r>
            <a:r>
              <a:rPr lang="en-US" sz="2400" dirty="0">
                <a:latin typeface="Times New Roman" pitchFamily="18" charset="0"/>
                <a:cs typeface="Times New Roman" pitchFamily="18" charset="0"/>
              </a:rPr>
              <a:t>to prevent loss, damage, or compromise</a:t>
            </a:r>
          </a:p>
          <a:p>
            <a:pPr marL="342900" indent="-342900">
              <a:lnSpc>
                <a:spcPct val="90000"/>
              </a:lnSpc>
              <a:buFont typeface="Wingdings" panose="05000000000000000000" pitchFamily="2" charset="2"/>
              <a:buChar char="q"/>
            </a:pPr>
            <a:endParaRPr lang="en-US" sz="2400" dirty="0" smtClean="0">
              <a:latin typeface="Times New Roman" pitchFamily="18" charset="0"/>
              <a:cs typeface="Times New Roman" pitchFamily="18" charset="0"/>
            </a:endParaRPr>
          </a:p>
          <a:p>
            <a:pPr marL="342900" indent="-342900">
              <a:lnSpc>
                <a:spcPct val="90000"/>
              </a:lnSpc>
              <a:buFont typeface="Wingdings" panose="05000000000000000000" pitchFamily="2" charset="2"/>
              <a:buChar char="q"/>
            </a:pPr>
            <a:r>
              <a:rPr lang="en-US" sz="2400" dirty="0" smtClean="0">
                <a:latin typeface="Times New Roman" pitchFamily="18" charset="0"/>
                <a:cs typeface="Times New Roman" pitchFamily="18" charset="0"/>
              </a:rPr>
              <a:t>Mail </a:t>
            </a:r>
            <a:r>
              <a:rPr lang="en-US" sz="2400" dirty="0">
                <a:latin typeface="Times New Roman" pitchFamily="18" charset="0"/>
                <a:cs typeface="Times New Roman" pitchFamily="18" charset="0"/>
              </a:rPr>
              <a:t>should not be left unattended</a:t>
            </a:r>
          </a:p>
          <a:p>
            <a:pPr marL="342900" indent="-342900">
              <a:lnSpc>
                <a:spcPct val="80000"/>
              </a:lnSpc>
              <a:buFont typeface="Wingdings" panose="05000000000000000000" pitchFamily="2" charset="2"/>
              <a:buChar char="q"/>
            </a:pPr>
            <a:endParaRPr lang="en-US" sz="2400" dirty="0" smtClean="0">
              <a:latin typeface="Times New Roman" pitchFamily="18" charset="0"/>
              <a:cs typeface="Times New Roman" pitchFamily="18" charset="0"/>
            </a:endParaRPr>
          </a:p>
          <a:p>
            <a:pPr marL="342900" indent="-342900">
              <a:lnSpc>
                <a:spcPct val="80000"/>
              </a:lnSpc>
              <a:buFont typeface="Wingdings" panose="05000000000000000000" pitchFamily="2" charset="2"/>
              <a:buChar char="q"/>
            </a:pPr>
            <a:r>
              <a:rPr lang="en-US" sz="2400" dirty="0" smtClean="0">
                <a:latin typeface="Times New Roman" pitchFamily="18" charset="0"/>
                <a:cs typeface="Times New Roman" pitchFamily="18" charset="0"/>
              </a:rPr>
              <a:t>Mail </a:t>
            </a:r>
            <a:r>
              <a:rPr lang="en-US" sz="2400" dirty="0">
                <a:latin typeface="Times New Roman" pitchFamily="18" charset="0"/>
                <a:cs typeface="Times New Roman" pitchFamily="18" charset="0"/>
              </a:rPr>
              <a:t>shall not be </a:t>
            </a:r>
            <a:r>
              <a:rPr lang="en-US" sz="2400" dirty="0" smtClean="0">
                <a:latin typeface="Times New Roman" pitchFamily="18" charset="0"/>
                <a:cs typeface="Times New Roman" pitchFamily="18" charset="0"/>
              </a:rPr>
              <a:t>delayed</a:t>
            </a:r>
          </a:p>
          <a:p>
            <a:pPr marL="342900" indent="-342900">
              <a:lnSpc>
                <a:spcPct val="80000"/>
              </a:lnSpc>
              <a:buFont typeface="Wingdings" panose="05000000000000000000" pitchFamily="2" charset="2"/>
              <a:buChar char="q"/>
            </a:pPr>
            <a:endParaRPr lang="en-US" sz="2400" dirty="0">
              <a:latin typeface="Times New Roman" pitchFamily="18" charset="0"/>
              <a:cs typeface="Times New Roman" pitchFamily="18" charset="0"/>
            </a:endParaRPr>
          </a:p>
          <a:p>
            <a:pPr marL="342900" indent="-342900">
              <a:lnSpc>
                <a:spcPct val="80000"/>
              </a:lnSpc>
              <a:buFont typeface="Wingdings" panose="05000000000000000000" pitchFamily="2" charset="2"/>
              <a:buChar char="q"/>
            </a:pPr>
            <a:r>
              <a:rPr lang="en-US" sz="2400" dirty="0">
                <a:latin typeface="Times New Roman" pitchFamily="18" charset="0"/>
                <a:cs typeface="Times New Roman" pitchFamily="18" charset="0"/>
              </a:rPr>
              <a:t>Access to mailrooms should be limited to authorized personnel on official business. </a:t>
            </a:r>
          </a:p>
          <a:p>
            <a:pPr marL="342900" indent="-342900">
              <a:lnSpc>
                <a:spcPct val="90000"/>
              </a:lnSpc>
              <a:buFont typeface="Wingdings" panose="05000000000000000000" pitchFamily="2" charset="2"/>
              <a:buChar char="q"/>
            </a:pPr>
            <a:endParaRPr lang="en-US" sz="2400" dirty="0" smtClean="0">
              <a:latin typeface="Times New Roman" pitchFamily="18" charset="0"/>
              <a:cs typeface="Times New Roman" pitchFamily="18" charset="0"/>
            </a:endParaRP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val="8604200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81000" y="1697831"/>
            <a:ext cx="8153400" cy="3816429"/>
          </a:xfrm>
          <a:prstGeom prst="rect">
            <a:avLst/>
          </a:prstGeom>
        </p:spPr>
        <p:txBody>
          <a:bodyPr wrap="square">
            <a:spAutoFit/>
          </a:bodyPr>
          <a:lstStyle/>
          <a:p>
            <a:pPr algn="ct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SECURITY OF THE MAIL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Continued</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a:t>
            </a:r>
          </a:p>
          <a:p>
            <a:pPr algn="ctr"/>
            <a:endPar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marL="285750" indent="-285750">
              <a:spcAft>
                <a:spcPct val="50000"/>
              </a:spcAft>
              <a:buFont typeface="Wingdings" panose="05000000000000000000" pitchFamily="2" charset="2"/>
              <a:buChar char="q"/>
            </a:pP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PS Forms for accountable mail and DD Forms are kept on hand for a minimum of 2 years to maintain a chain of receipts</a:t>
            </a:r>
          </a:p>
          <a:p>
            <a:pPr marL="285750" indent="-285750">
              <a:spcAft>
                <a:spcPct val="50000"/>
              </a:spcAft>
              <a:buFont typeface="Wingdings" panose="05000000000000000000" pitchFamily="2" charset="2"/>
              <a:buChar char="q"/>
            </a:pPr>
            <a:r>
              <a:rPr lang="en-US" sz="2400" dirty="0">
                <a:latin typeface="Times New Roman" pitchFamily="18" charset="0"/>
                <a:cs typeface="Times New Roman" pitchFamily="18" charset="0"/>
              </a:rPr>
              <a:t>Registered Mail, USPS Express Mail, and FedEx must be maintained under tight security until delivered.  If retained overnight it must be kept in a GSA approved safe or registered mail cage.</a:t>
            </a: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38</a:t>
            </a:fld>
            <a:endParaRPr lang="en-US" dirty="0">
              <a:solidFill>
                <a:schemeClr val="tx1"/>
              </a:solidFill>
            </a:endParaRPr>
          </a:p>
        </p:txBody>
      </p:sp>
    </p:spTree>
    <p:extLst>
      <p:ext uri="{BB962C8B-B14F-4D97-AF65-F5344CB8AC3E}">
        <p14:creationId xmlns:p14="http://schemas.microsoft.com/office/powerpoint/2010/main" val="8604200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81000" y="2285288"/>
            <a:ext cx="8077199" cy="3785652"/>
          </a:xfrm>
          <a:prstGeom prst="rect">
            <a:avLst/>
          </a:prstGeom>
        </p:spPr>
        <p:txBody>
          <a:bodyPr wrap="square">
            <a:spAutoFit/>
          </a:bodyPr>
          <a:lstStyle/>
          <a:p>
            <a:pPr algn="ctr"/>
            <a:r>
              <a:rPr lang="en-US" sz="2600" cap="all" dirty="0" smtClean="0">
                <a:solidFill>
                  <a:srgbClr val="F52D32"/>
                </a:solidFill>
                <a:effectLst>
                  <a:outerShdw blurRad="38100" dist="38100" dir="2700000" algn="tl">
                    <a:srgbClr val="C0C0C0"/>
                  </a:outerShdw>
                </a:effectLst>
                <a:latin typeface="Times New Roman" pitchFamily="18" charset="0"/>
                <a:cs typeface="Times New Roman" pitchFamily="18" charset="0"/>
              </a:rPr>
              <a:t>Accountability</a:t>
            </a:r>
          </a:p>
          <a:p>
            <a:pPr>
              <a:buNone/>
            </a:pPr>
            <a:endParaRPr lang="en-US" sz="2800" i="1" dirty="0" smtClean="0">
              <a:effectLst>
                <a:outerShdw blurRad="38100" dist="38100" dir="2700000" algn="tl">
                  <a:srgbClr val="C0C0C0"/>
                </a:outerShdw>
              </a:effectLst>
              <a:latin typeface="Times New Roman" pitchFamily="18" charset="0"/>
              <a:cs typeface="Times New Roman" pitchFamily="18" charset="0"/>
            </a:endParaRPr>
          </a:p>
          <a:p>
            <a:pPr>
              <a:buNone/>
            </a:pPr>
            <a:r>
              <a:rPr lang="en-US" sz="2800" i="1" dirty="0" smtClean="0">
                <a:effectLst>
                  <a:outerShdw blurRad="38100" dist="38100" dir="2700000" algn="tl">
                    <a:srgbClr val="C0C0C0"/>
                  </a:outerShdw>
                </a:effectLst>
                <a:latin typeface="Times New Roman" pitchFamily="18" charset="0"/>
                <a:cs typeface="Times New Roman" pitchFamily="18" charset="0"/>
              </a:rPr>
              <a:t>As </a:t>
            </a:r>
            <a:r>
              <a:rPr lang="en-US" sz="2800" i="1" dirty="0">
                <a:effectLst>
                  <a:outerShdw blurRad="38100" dist="38100" dir="2700000" algn="tl">
                    <a:srgbClr val="C0C0C0"/>
                  </a:outerShdw>
                </a:effectLst>
                <a:latin typeface="Times New Roman" pitchFamily="18" charset="0"/>
                <a:cs typeface="Times New Roman" pitchFamily="18" charset="0"/>
              </a:rPr>
              <a:t>a mail orderly or </a:t>
            </a:r>
            <a:r>
              <a:rPr lang="en-US" sz="2800" i="1" dirty="0" smtClean="0">
                <a:effectLst>
                  <a:outerShdw blurRad="38100" dist="38100" dir="2700000" algn="tl">
                    <a:srgbClr val="C0C0C0"/>
                  </a:outerShdw>
                </a:effectLst>
                <a:latin typeface="Times New Roman" pitchFamily="18" charset="0"/>
                <a:cs typeface="Times New Roman" pitchFamily="18" charset="0"/>
              </a:rPr>
              <a:t>mail </a:t>
            </a:r>
            <a:r>
              <a:rPr lang="en-US" sz="2800" i="1" dirty="0">
                <a:effectLst>
                  <a:outerShdw blurRad="38100" dist="38100" dir="2700000" algn="tl">
                    <a:srgbClr val="C0C0C0"/>
                  </a:outerShdw>
                </a:effectLst>
                <a:latin typeface="Times New Roman" pitchFamily="18" charset="0"/>
                <a:cs typeface="Times New Roman" pitchFamily="18" charset="0"/>
              </a:rPr>
              <a:t>clerk, you are held</a:t>
            </a:r>
          </a:p>
          <a:p>
            <a:pPr>
              <a:buNone/>
            </a:pPr>
            <a:r>
              <a:rPr lang="en-US" sz="2800" i="1" dirty="0">
                <a:effectLst>
                  <a:outerShdw blurRad="38100" dist="38100" dir="2700000" algn="tl">
                    <a:srgbClr val="C0C0C0"/>
                  </a:outerShdw>
                </a:effectLst>
                <a:latin typeface="Times New Roman" pitchFamily="18" charset="0"/>
                <a:cs typeface="Times New Roman" pitchFamily="18" charset="0"/>
              </a:rPr>
              <a:t>liable and  accountable for all mail until it is</a:t>
            </a:r>
          </a:p>
          <a:p>
            <a:pPr>
              <a:buNone/>
            </a:pPr>
            <a:r>
              <a:rPr lang="en-US" sz="2800" i="1" dirty="0">
                <a:effectLst>
                  <a:outerShdw blurRad="38100" dist="38100" dir="2700000" algn="tl">
                    <a:srgbClr val="C0C0C0"/>
                  </a:outerShdw>
                </a:effectLst>
                <a:latin typeface="Times New Roman" pitchFamily="18" charset="0"/>
                <a:cs typeface="Times New Roman" pitchFamily="18" charset="0"/>
              </a:rPr>
              <a:t>delivered to the addressee. You can be subject to</a:t>
            </a:r>
          </a:p>
          <a:p>
            <a:pPr>
              <a:buNone/>
            </a:pPr>
            <a:r>
              <a:rPr lang="en-US" sz="2800" i="1" dirty="0">
                <a:effectLst>
                  <a:outerShdw blurRad="38100" dist="38100" dir="2700000" algn="tl">
                    <a:srgbClr val="C0C0C0"/>
                  </a:outerShdw>
                </a:effectLst>
                <a:latin typeface="Times New Roman" pitchFamily="18" charset="0"/>
                <a:cs typeface="Times New Roman" pitchFamily="18" charset="0"/>
              </a:rPr>
              <a:t>administrative discipline, court martial, or</a:t>
            </a:r>
          </a:p>
          <a:p>
            <a:pPr>
              <a:buNone/>
            </a:pPr>
            <a:r>
              <a:rPr lang="en-US" sz="2800" i="1" dirty="0">
                <a:effectLst>
                  <a:outerShdw blurRad="38100" dist="38100" dir="2700000" algn="tl">
                    <a:srgbClr val="C0C0C0"/>
                  </a:outerShdw>
                </a:effectLst>
                <a:latin typeface="Times New Roman" pitchFamily="18" charset="0"/>
                <a:cs typeface="Times New Roman" pitchFamily="18" charset="0"/>
              </a:rPr>
              <a:t>criminal prosecution for offenses against the</a:t>
            </a:r>
          </a:p>
          <a:p>
            <a:pPr>
              <a:buNone/>
            </a:pPr>
            <a:r>
              <a:rPr lang="en-US" sz="2800" i="1" dirty="0">
                <a:effectLst>
                  <a:outerShdw blurRad="38100" dist="38100" dir="2700000" algn="tl">
                    <a:srgbClr val="C0C0C0"/>
                  </a:outerShdw>
                </a:effectLst>
                <a:latin typeface="Times New Roman" pitchFamily="18" charset="0"/>
                <a:cs typeface="Times New Roman" pitchFamily="18" charset="0"/>
              </a:rPr>
              <a:t>mail.</a:t>
            </a:r>
            <a:endParaRPr lang="en-US" sz="2800" dirty="0"/>
          </a:p>
          <a:p>
            <a:endParaRPr lang="en-US" cap="all"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39</a:t>
            </a:fld>
            <a:endParaRPr lang="en-US" dirty="0">
              <a:solidFill>
                <a:schemeClr val="tx1"/>
              </a:solidFill>
            </a:endParaRPr>
          </a:p>
        </p:txBody>
      </p:sp>
    </p:spTree>
    <p:extLst>
      <p:ext uri="{BB962C8B-B14F-4D97-AF65-F5344CB8AC3E}">
        <p14:creationId xmlns:p14="http://schemas.microsoft.com/office/powerpoint/2010/main" val="3972612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457200" y="1967061"/>
            <a:ext cx="8229600" cy="708025"/>
          </a:xfrm>
          <a:prstGeom prst="rect">
            <a:avLst/>
          </a:prstGeom>
          <a:noFill/>
          <a:ln w="9525" algn="ctr">
            <a:noFill/>
            <a:miter lim="800000"/>
            <a:headEnd/>
            <a:tailEnd/>
          </a:ln>
          <a:effectLst/>
        </p:spPr>
        <p:txBody>
          <a:bodyPr wrap="square">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948329"/>
            <a:ext cx="8534400" cy="3847207"/>
          </a:xfrm>
          <a:prstGeom prst="rect">
            <a:avLst/>
          </a:prstGeom>
        </p:spPr>
        <p:txBody>
          <a:bodyPr wrap="square">
            <a:spAutoFit/>
          </a:bodyPr>
          <a:lstStyle/>
          <a:p>
            <a:pPr algn="ctr"/>
            <a:r>
              <a:rPr lang="en-US" sz="2400" cap="all" dirty="0">
                <a:solidFill>
                  <a:srgbClr val="F52D32"/>
                </a:solidFill>
                <a:effectLst>
                  <a:outerShdw blurRad="38100" dist="38100" dir="2700000" algn="tl">
                    <a:srgbClr val="C0C0C0"/>
                  </a:outerShdw>
                </a:effectLst>
                <a:latin typeface="Times New Roman" pitchFamily="18" charset="0"/>
                <a:cs typeface="Times New Roman" pitchFamily="18" charset="0"/>
              </a:rPr>
              <a:t>Designation of Unit Mail Clerks </a:t>
            </a:r>
            <a:r>
              <a:rPr lang="en-US" sz="2400" cap="all" dirty="0" smtClean="0">
                <a:solidFill>
                  <a:srgbClr val="F52D32"/>
                </a:solidFill>
                <a:effectLst>
                  <a:outerShdw blurRad="38100" dist="38100" dir="2700000" algn="tl">
                    <a:srgbClr val="C0C0C0"/>
                  </a:outerShdw>
                </a:effectLst>
                <a:latin typeface="Times New Roman" pitchFamily="18" charset="0"/>
                <a:cs typeface="Times New Roman" pitchFamily="18" charset="0"/>
              </a:rPr>
              <a:t>and </a:t>
            </a:r>
            <a:r>
              <a:rPr lang="en-US" sz="2400" cap="all" dirty="0">
                <a:solidFill>
                  <a:srgbClr val="F52D32"/>
                </a:solidFill>
                <a:effectLst>
                  <a:outerShdw blurRad="38100" dist="38100" dir="2700000" algn="tl">
                    <a:srgbClr val="C0C0C0"/>
                  </a:outerShdw>
                </a:effectLst>
                <a:latin typeface="Times New Roman" pitchFamily="18" charset="0"/>
                <a:cs typeface="Times New Roman" pitchFamily="18" charset="0"/>
              </a:rPr>
              <a:t>Mail Orderlies (</a:t>
            </a:r>
            <a:r>
              <a:rPr lang="en-US" sz="2400" cap="all" dirty="0" err="1">
                <a:solidFill>
                  <a:srgbClr val="F52D32"/>
                </a:solidFill>
                <a:effectLst>
                  <a:outerShdw blurRad="38100" dist="38100" dir="2700000" algn="tl">
                    <a:srgbClr val="C0C0C0"/>
                  </a:outerShdw>
                </a:effectLst>
                <a:latin typeface="Times New Roman" pitchFamily="18" charset="0"/>
                <a:cs typeface="Times New Roman" pitchFamily="18" charset="0"/>
              </a:rPr>
              <a:t>cont</a:t>
            </a:r>
            <a:r>
              <a:rPr lang="en-US" sz="2400" cap="all" dirty="0" smtClean="0">
                <a:solidFill>
                  <a:srgbClr val="F52D32"/>
                </a:solidFill>
                <a:effectLst>
                  <a:outerShdw blurRad="38100" dist="38100" dir="2700000" algn="tl">
                    <a:srgbClr val="C0C0C0"/>
                  </a:outerShdw>
                </a:effectLst>
                <a:latin typeface="Times New Roman" pitchFamily="18" charset="0"/>
                <a:cs typeface="Times New Roman" pitchFamily="18" charset="0"/>
              </a:rPr>
              <a:t>)</a:t>
            </a:r>
          </a:p>
          <a:p>
            <a:pPr marL="231775" indent="-231775"/>
            <a:endParaRPr lang="en-US" dirty="0" smtClean="0">
              <a:latin typeface="Times New Roman" pitchFamily="18" charset="0"/>
              <a:cs typeface="Times New Roman" pitchFamily="18" charset="0"/>
            </a:endParaRPr>
          </a:p>
          <a:p>
            <a:pPr marL="285750" indent="-285750">
              <a:buFont typeface="Wingdings" panose="05000000000000000000" pitchFamily="2" charset="2"/>
              <a:buChar char="q"/>
            </a:pPr>
            <a:r>
              <a:rPr lang="en-US" sz="2000" dirty="0" smtClean="0">
                <a:latin typeface="Times New Roman" pitchFamily="18" charset="0"/>
                <a:cs typeface="Times New Roman" pitchFamily="18" charset="0"/>
              </a:rPr>
              <a:t>Commanders </a:t>
            </a:r>
            <a:r>
              <a:rPr lang="en-US" sz="2000" dirty="0">
                <a:latin typeface="Times New Roman" pitchFamily="18" charset="0"/>
                <a:cs typeface="Times New Roman" pitchFamily="18" charset="0"/>
              </a:rPr>
              <a:t>or designated representatives (Department </a:t>
            </a:r>
            <a:r>
              <a:rPr lang="en-US" sz="2000" dirty="0" smtClean="0">
                <a:latin typeface="Times New Roman" pitchFamily="18" charset="0"/>
                <a:cs typeface="Times New Roman" pitchFamily="18" charset="0"/>
              </a:rPr>
              <a:t>Heads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Division </a:t>
            </a:r>
            <a:r>
              <a:rPr lang="en-US" sz="2000" dirty="0">
                <a:latin typeface="Times New Roman" pitchFamily="18" charset="0"/>
                <a:cs typeface="Times New Roman" pitchFamily="18" charset="0"/>
              </a:rPr>
              <a:t>Officers or Official Mail Managers) shall designate unit mail clerks, or mail orderlies.</a:t>
            </a:r>
          </a:p>
          <a:p>
            <a:pPr marL="285750" indent="-285750">
              <a:buFont typeface="Wingdings" panose="05000000000000000000" pitchFamily="2" charset="2"/>
              <a:buChar char="q"/>
            </a:pPr>
            <a:r>
              <a:rPr lang="en-US" sz="2000" dirty="0">
                <a:latin typeface="Times New Roman" pitchFamily="18" charset="0"/>
                <a:cs typeface="Times New Roman" pitchFamily="18" charset="0"/>
              </a:rPr>
              <a:t>Personnel must meet the qualifications in OPNAVINST </a:t>
            </a:r>
            <a:r>
              <a:rPr lang="en-US" sz="2000" dirty="0" smtClean="0">
                <a:latin typeface="Times New Roman" pitchFamily="18" charset="0"/>
                <a:cs typeface="Times New Roman" pitchFamily="18" charset="0"/>
              </a:rPr>
              <a:t>5112.6F </a:t>
            </a:r>
            <a:r>
              <a:rPr lang="en-US" sz="2000" dirty="0">
                <a:latin typeface="Times New Roman" pitchFamily="18" charset="0"/>
                <a:cs typeface="Times New Roman" pitchFamily="18" charset="0"/>
              </a:rPr>
              <a:t>and DOD </a:t>
            </a:r>
            <a:r>
              <a:rPr lang="en-US" sz="2000" dirty="0" smtClean="0">
                <a:latin typeface="Times New Roman" pitchFamily="18" charset="0"/>
                <a:cs typeface="Times New Roman" pitchFamily="18" charset="0"/>
              </a:rPr>
              <a:t>Postal Manual 4525.6-M</a:t>
            </a:r>
            <a:r>
              <a:rPr lang="en-US" sz="2000" dirty="0">
                <a:latin typeface="Times New Roman" pitchFamily="18" charset="0"/>
                <a:cs typeface="Times New Roman" pitchFamily="18" charset="0"/>
              </a:rPr>
              <a:t>.</a:t>
            </a:r>
          </a:p>
          <a:p>
            <a:pPr marL="285750" indent="-285750">
              <a:buFont typeface="Wingdings" panose="05000000000000000000" pitchFamily="2" charset="2"/>
              <a:buChar char="q"/>
            </a:pPr>
            <a:r>
              <a:rPr lang="en-US" sz="2000" dirty="0">
                <a:latin typeface="Times New Roman" pitchFamily="18" charset="0"/>
                <a:cs typeface="Times New Roman" pitchFamily="18" charset="0"/>
              </a:rPr>
              <a:t>Appointment must be in writing utilizing the “Offenses Against The Mail Statement” (OPNAV Form 5112/1) and a DD Form 285 </a:t>
            </a:r>
            <a:r>
              <a:rPr lang="en-US" sz="2000" dirty="0" smtClean="0">
                <a:latin typeface="Times New Roman" pitchFamily="18" charset="0"/>
                <a:cs typeface="Times New Roman" pitchFamily="18" charset="0"/>
              </a:rPr>
              <a:t>issued…DD Form 2260 will be </a:t>
            </a:r>
            <a:r>
              <a:rPr lang="en-US" sz="2000" dirty="0">
                <a:latin typeface="Times New Roman" pitchFamily="18" charset="0"/>
                <a:cs typeface="Times New Roman" pitchFamily="18" charset="0"/>
              </a:rPr>
              <a:t>kept on file in the post office or mail </a:t>
            </a:r>
            <a:r>
              <a:rPr lang="en-US" sz="2000" dirty="0" smtClean="0">
                <a:latin typeface="Times New Roman" pitchFamily="18" charset="0"/>
                <a:cs typeface="Times New Roman" pitchFamily="18" charset="0"/>
              </a:rPr>
              <a:t>center in lieu of 285.</a:t>
            </a:r>
            <a:endParaRPr lang="en-US" sz="2000" dirty="0">
              <a:latin typeface="Times New Roman" pitchFamily="18" charset="0"/>
              <a:cs typeface="Times New Roman" pitchFamily="18" charset="0"/>
            </a:endParaRPr>
          </a:p>
          <a:p>
            <a:endParaRPr lang="en-US" cap="all"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93303" y="2057400"/>
            <a:ext cx="8357394" cy="3724096"/>
          </a:xfrm>
          <a:prstGeom prst="rect">
            <a:avLst/>
          </a:prstGeom>
        </p:spPr>
        <p:txBody>
          <a:bodyPr wrap="square">
            <a:spAutoFit/>
          </a:bodyPr>
          <a:lstStyle/>
          <a:p>
            <a:pPr algn="ctr"/>
            <a:r>
              <a:rPr lang="en-US" sz="4000" dirty="0" smtClean="0">
                <a:solidFill>
                  <a:srgbClr val="FF0000"/>
                </a:solidFill>
                <a:effectLst>
                  <a:outerShdw blurRad="38100" dist="38100" dir="2700000" algn="tl">
                    <a:srgbClr val="C0C0C0"/>
                  </a:outerShdw>
                </a:effectLst>
                <a:latin typeface="Times New Roman" pitchFamily="18" charset="0"/>
                <a:cs typeface="Times New Roman" pitchFamily="18" charset="0"/>
              </a:rPr>
              <a:t>SUMMARY</a:t>
            </a:r>
          </a:p>
          <a:p>
            <a:pPr marL="231775" indent="-231775">
              <a:buFontTx/>
              <a:buNone/>
            </a:pPr>
            <a:endParaRPr lang="en-US" b="1" dirty="0" smtClean="0">
              <a:latin typeface="Times New Roman" pitchFamily="18" charset="0"/>
              <a:cs typeface="Times New Roman" pitchFamily="18" charset="0"/>
            </a:endParaRPr>
          </a:p>
          <a:p>
            <a:pPr marL="231775" indent="-231775">
              <a:buFontTx/>
              <a:buNone/>
            </a:pPr>
            <a:r>
              <a:rPr lang="en-US" sz="3200" b="1" dirty="0" smtClean="0">
                <a:latin typeface="Times New Roman" pitchFamily="18" charset="0"/>
                <a:cs typeface="Times New Roman" pitchFamily="18" charset="0"/>
              </a:rPr>
              <a:t>You </a:t>
            </a:r>
            <a:r>
              <a:rPr lang="en-US" sz="3200" b="1" dirty="0">
                <a:latin typeface="Times New Roman" pitchFamily="18" charset="0"/>
                <a:cs typeface="Times New Roman" pitchFamily="18" charset="0"/>
              </a:rPr>
              <a:t>should now have the basic fundamental</a:t>
            </a:r>
          </a:p>
          <a:p>
            <a:pPr marL="231775" indent="-231775">
              <a:buFontTx/>
              <a:buNone/>
            </a:pPr>
            <a:r>
              <a:rPr lang="en-US" sz="3200" b="1" dirty="0">
                <a:latin typeface="Times New Roman" pitchFamily="18" charset="0"/>
                <a:cs typeface="Times New Roman" pitchFamily="18" charset="0"/>
              </a:rPr>
              <a:t>knowledge to handle your commands               </a:t>
            </a:r>
          </a:p>
          <a:p>
            <a:pPr marL="231775" indent="-231775">
              <a:buFontTx/>
              <a:buNone/>
            </a:pPr>
            <a:r>
              <a:rPr lang="en-US" sz="3200" b="1" dirty="0">
                <a:latin typeface="Times New Roman" pitchFamily="18" charset="0"/>
                <a:cs typeface="Times New Roman" pitchFamily="18" charset="0"/>
              </a:rPr>
              <a:t>Official and Personal Mail.  </a:t>
            </a:r>
          </a:p>
          <a:p>
            <a:pPr marL="231775" indent="-231775">
              <a:buFontTx/>
              <a:buNone/>
            </a:pPr>
            <a:r>
              <a:rPr lang="en-US" sz="3200" b="1" dirty="0">
                <a:latin typeface="Times New Roman" pitchFamily="18" charset="0"/>
                <a:cs typeface="Times New Roman" pitchFamily="18" charset="0"/>
              </a:rPr>
              <a:t>As always, contact your serving Mail Center</a:t>
            </a:r>
          </a:p>
          <a:p>
            <a:pPr marL="231775" indent="-231775">
              <a:buFontTx/>
              <a:buNone/>
            </a:pPr>
            <a:r>
              <a:rPr lang="en-US" sz="3200" b="1" dirty="0">
                <a:latin typeface="Times New Roman" pitchFamily="18" charset="0"/>
                <a:cs typeface="Times New Roman" pitchFamily="18" charset="0"/>
              </a:rPr>
              <a:t>or Post  Office with any questions </a:t>
            </a:r>
            <a:r>
              <a:rPr lang="en-US" sz="3200" b="1" dirty="0" smtClean="0">
                <a:latin typeface="Times New Roman" pitchFamily="18" charset="0"/>
                <a:cs typeface="Times New Roman" pitchFamily="18" charset="0"/>
              </a:rPr>
              <a:t>or concerns</a:t>
            </a:r>
            <a:r>
              <a:rPr lang="en-US" sz="3200" b="1" dirty="0">
                <a:latin typeface="Times New Roman" pitchFamily="18" charset="0"/>
                <a:cs typeface="Times New Roman" pitchFamily="18" charset="0"/>
              </a:rPr>
              <a:t>.</a:t>
            </a:r>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40</a:t>
            </a:fld>
            <a:endParaRPr lang="en-US" dirty="0">
              <a:solidFill>
                <a:schemeClr val="tx1"/>
              </a:solidFill>
            </a:endParaRPr>
          </a:p>
        </p:txBody>
      </p:sp>
    </p:spTree>
    <p:extLst>
      <p:ext uri="{BB962C8B-B14F-4D97-AF65-F5344CB8AC3E}">
        <p14:creationId xmlns:p14="http://schemas.microsoft.com/office/powerpoint/2010/main" val="3972612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722312" y="1847850"/>
            <a:ext cx="7696200" cy="4801314"/>
          </a:xfrm>
          <a:prstGeom prst="rect">
            <a:avLst/>
          </a:prstGeom>
        </p:spPr>
        <p:txBody>
          <a:bodyPr wrap="square">
            <a:spAutoFit/>
          </a:bodyPr>
          <a:lstStyle/>
          <a:p>
            <a:pPr algn="ctr"/>
            <a:r>
              <a:rPr lang="en-US" sz="3600" dirty="0" smtClean="0">
                <a:solidFill>
                  <a:srgbClr val="FF0000"/>
                </a:solidFill>
                <a:effectLst>
                  <a:outerShdw blurRad="38100" dist="38100" dir="2700000" algn="tl">
                    <a:srgbClr val="C0C0C0"/>
                  </a:outerShdw>
                </a:effectLst>
                <a:latin typeface="Times New Roman" pitchFamily="18" charset="0"/>
                <a:cs typeface="Times New Roman" pitchFamily="18" charset="0"/>
              </a:rPr>
              <a:t>REFERENCES</a:t>
            </a:r>
          </a:p>
          <a:p>
            <a:pPr marL="231775" indent="-231775">
              <a:lnSpc>
                <a:spcPct val="80000"/>
              </a:lnSpc>
              <a:spcAft>
                <a:spcPct val="20000"/>
              </a:spcAft>
            </a:pPr>
            <a:endParaRPr lang="en-US" b="1" dirty="0" smtClean="0">
              <a:latin typeface="Times New Roman" pitchFamily="18" charset="0"/>
              <a:cs typeface="Times New Roman" pitchFamily="18" charset="0"/>
            </a:endParaRPr>
          </a:p>
          <a:p>
            <a:pPr marL="231775" indent="-231775">
              <a:lnSpc>
                <a:spcPct val="80000"/>
              </a:lnSpc>
              <a:spcAft>
                <a:spcPct val="20000"/>
              </a:spcAft>
            </a:pPr>
            <a:r>
              <a:rPr lang="en-US" b="1" dirty="0" smtClean="0">
                <a:latin typeface="Times New Roman" pitchFamily="18" charset="0"/>
                <a:cs typeface="Times New Roman" pitchFamily="18" charset="0"/>
              </a:rPr>
              <a:t>DOD OFFICIAL MAIL MANAGEMENT DODI 4525.09</a:t>
            </a:r>
            <a:endParaRPr lang="en-US" b="1" dirty="0">
              <a:latin typeface="Times New Roman" pitchFamily="18" charset="0"/>
              <a:cs typeface="Times New Roman" pitchFamily="18" charset="0"/>
            </a:endParaRPr>
          </a:p>
          <a:p>
            <a:pPr marL="231775" indent="-231775">
              <a:lnSpc>
                <a:spcPct val="80000"/>
              </a:lnSpc>
              <a:spcAft>
                <a:spcPct val="20000"/>
              </a:spcAft>
            </a:pPr>
            <a:r>
              <a:rPr lang="en-US" b="1" dirty="0">
                <a:latin typeface="Times New Roman" pitchFamily="18" charset="0"/>
                <a:cs typeface="Times New Roman" pitchFamily="18" charset="0"/>
              </a:rPr>
              <a:t>DOD OFFICIAL MAIL MANUAL 4525.8-M</a:t>
            </a:r>
          </a:p>
          <a:p>
            <a:pPr marL="231775" indent="-231775">
              <a:lnSpc>
                <a:spcPct val="80000"/>
              </a:lnSpc>
              <a:spcAft>
                <a:spcPct val="20000"/>
              </a:spcAft>
            </a:pPr>
            <a:r>
              <a:rPr lang="en-US" b="1" dirty="0">
                <a:latin typeface="Times New Roman" pitchFamily="18" charset="0"/>
                <a:cs typeface="Times New Roman" pitchFamily="18" charset="0"/>
              </a:rPr>
              <a:t>DOD POSTAL MANUAL 4525.6-M</a:t>
            </a:r>
          </a:p>
          <a:p>
            <a:pPr marL="231775" indent="-231775">
              <a:lnSpc>
                <a:spcPct val="80000"/>
              </a:lnSpc>
              <a:spcAft>
                <a:spcPct val="20000"/>
              </a:spcAft>
            </a:pPr>
            <a:r>
              <a:rPr lang="en-US" b="1" dirty="0">
                <a:latin typeface="Times New Roman" pitchFamily="18" charset="0"/>
                <a:cs typeface="Times New Roman" pitchFamily="18" charset="0"/>
              </a:rPr>
              <a:t>SECNAVINST 5510.36</a:t>
            </a:r>
          </a:p>
          <a:p>
            <a:pPr marL="231775" indent="-231775">
              <a:lnSpc>
                <a:spcPct val="80000"/>
              </a:lnSpc>
              <a:spcAft>
                <a:spcPct val="20000"/>
              </a:spcAft>
            </a:pPr>
            <a:r>
              <a:rPr lang="en-US" b="1" dirty="0">
                <a:latin typeface="Times New Roman" pitchFamily="18" charset="0"/>
                <a:cs typeface="Times New Roman" pitchFamily="18" charset="0"/>
              </a:rPr>
              <a:t>OPNAVINST 5218.7 series</a:t>
            </a:r>
          </a:p>
          <a:p>
            <a:pPr marL="231775" indent="-231775">
              <a:lnSpc>
                <a:spcPct val="80000"/>
              </a:lnSpc>
              <a:spcAft>
                <a:spcPct val="20000"/>
              </a:spcAft>
            </a:pPr>
            <a:r>
              <a:rPr lang="en-US" b="1" dirty="0">
                <a:latin typeface="Times New Roman" pitchFamily="18" charset="0"/>
                <a:cs typeface="Times New Roman" pitchFamily="18" charset="0"/>
              </a:rPr>
              <a:t>OPNAVINST 5112.6 </a:t>
            </a:r>
            <a:r>
              <a:rPr lang="en-US" b="1" dirty="0" smtClean="0">
                <a:latin typeface="Times New Roman" pitchFamily="18" charset="0"/>
                <a:cs typeface="Times New Roman" pitchFamily="18" charset="0"/>
              </a:rPr>
              <a:t>series</a:t>
            </a:r>
          </a:p>
          <a:p>
            <a:pPr marL="231775" indent="-231775">
              <a:lnSpc>
                <a:spcPct val="80000"/>
              </a:lnSpc>
              <a:spcAft>
                <a:spcPct val="20000"/>
              </a:spcAft>
            </a:pPr>
            <a:r>
              <a:rPr lang="en-US" b="1" dirty="0" smtClean="0">
                <a:latin typeface="Times New Roman" pitchFamily="18" charset="0"/>
                <a:cs typeface="Times New Roman" pitchFamily="18" charset="0"/>
              </a:rPr>
              <a:t>NAVSUPINST 5112.1</a:t>
            </a:r>
            <a:endParaRPr lang="en-US" b="1" dirty="0">
              <a:latin typeface="Times New Roman" pitchFamily="18" charset="0"/>
              <a:cs typeface="Times New Roman" pitchFamily="18" charset="0"/>
            </a:endParaRPr>
          </a:p>
          <a:p>
            <a:pPr marL="231775" indent="-231775">
              <a:lnSpc>
                <a:spcPct val="80000"/>
              </a:lnSpc>
              <a:spcAft>
                <a:spcPct val="20000"/>
              </a:spcAft>
            </a:pPr>
            <a:r>
              <a:rPr lang="en-US" b="1" dirty="0">
                <a:latin typeface="Times New Roman" pitchFamily="18" charset="0"/>
                <a:cs typeface="Times New Roman" pitchFamily="18" charset="0"/>
              </a:rPr>
              <a:t>USPS DOMESTIC MAIL MANUAL</a:t>
            </a:r>
          </a:p>
          <a:p>
            <a:pPr marL="231775" indent="-231775">
              <a:lnSpc>
                <a:spcPct val="80000"/>
              </a:lnSpc>
              <a:spcAft>
                <a:spcPct val="20000"/>
              </a:spcAft>
            </a:pPr>
            <a:r>
              <a:rPr lang="en-US" b="1" dirty="0">
                <a:latin typeface="Times New Roman" pitchFamily="18" charset="0"/>
                <a:cs typeface="Times New Roman" pitchFamily="18" charset="0"/>
              </a:rPr>
              <a:t>USPS INTERNATIONAL MAIL MANUAL</a:t>
            </a:r>
          </a:p>
          <a:p>
            <a:pPr marL="231775" indent="-231775">
              <a:lnSpc>
                <a:spcPct val="80000"/>
              </a:lnSpc>
              <a:spcAft>
                <a:spcPct val="20000"/>
              </a:spcAft>
            </a:pPr>
            <a:r>
              <a:rPr lang="en-US" b="1" dirty="0">
                <a:latin typeface="Times New Roman" pitchFamily="18" charset="0"/>
                <a:cs typeface="Times New Roman" pitchFamily="18" charset="0"/>
              </a:rPr>
              <a:t>USPS PUB 28 &amp; 221</a:t>
            </a:r>
          </a:p>
          <a:p>
            <a:pPr marL="231775" indent="-231775">
              <a:lnSpc>
                <a:spcPct val="80000"/>
              </a:lnSpc>
              <a:spcAft>
                <a:spcPct val="20000"/>
              </a:spcAft>
            </a:pPr>
            <a:r>
              <a:rPr lang="en-US" b="1" dirty="0" smtClean="0">
                <a:latin typeface="Times New Roman" pitchFamily="18" charset="0"/>
                <a:cs typeface="Times New Roman" pitchFamily="18" charset="0"/>
                <a:hlinkClick r:id="rId3"/>
              </a:rPr>
              <a:t>WWW.USPS.COM</a:t>
            </a:r>
            <a:endParaRPr lang="en-US" b="1" dirty="0" smtClean="0">
              <a:latin typeface="Times New Roman" pitchFamily="18" charset="0"/>
              <a:cs typeface="Times New Roman" pitchFamily="18" charset="0"/>
            </a:endParaRPr>
          </a:p>
          <a:p>
            <a:pPr>
              <a:lnSpc>
                <a:spcPct val="80000"/>
              </a:lnSpc>
              <a:spcAft>
                <a:spcPct val="20000"/>
              </a:spcAft>
            </a:pPr>
            <a:r>
              <a:rPr lang="en-US" b="1" dirty="0" smtClean="0">
                <a:latin typeface="Times New Roman" pitchFamily="18" charset="0"/>
                <a:cs typeface="Times New Roman" pitchFamily="18" charset="0"/>
              </a:rPr>
              <a:t>FLCN NDW Postal Customer Service Guide</a:t>
            </a:r>
          </a:p>
          <a:p>
            <a:pPr>
              <a:lnSpc>
                <a:spcPct val="80000"/>
              </a:lnSpc>
              <a:spcAft>
                <a:spcPct val="20000"/>
              </a:spcAft>
            </a:pPr>
            <a:r>
              <a:rPr lang="en-US" b="1" u="sng" dirty="0" smtClean="0">
                <a:solidFill>
                  <a:srgbClr val="0070C0"/>
                </a:solidFill>
                <a:latin typeface="Calibri Light" panose="020F0302020204030204" pitchFamily="34" charset="0"/>
                <a:ea typeface="Calibri" panose="020F0502020204030204" pitchFamily="34" charset="0"/>
                <a:hlinkClick r:id="rId4"/>
              </a:rPr>
              <a:t>https</a:t>
            </a:r>
            <a:r>
              <a:rPr lang="en-US" b="1" u="sng" dirty="0">
                <a:solidFill>
                  <a:srgbClr val="0070C0"/>
                </a:solidFill>
                <a:latin typeface="Calibri Light" panose="020F0302020204030204" pitchFamily="34" charset="0"/>
                <a:ea typeface="Calibri" panose="020F0502020204030204" pitchFamily="34" charset="0"/>
                <a:hlinkClick r:id="rId4"/>
              </a:rPr>
              <a:t>://www.navsup.navy.mil/public/navsup/flcn_mail_center/</a:t>
            </a:r>
            <a:endParaRPr lang="en-US" dirty="0"/>
          </a:p>
          <a:p>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41</a:t>
            </a:fld>
            <a:endParaRPr lang="en-US" dirty="0">
              <a:solidFill>
                <a:schemeClr val="tx1"/>
              </a:solidFill>
            </a:endParaRPr>
          </a:p>
        </p:txBody>
      </p:sp>
    </p:spTree>
    <p:extLst>
      <p:ext uri="{BB962C8B-B14F-4D97-AF65-F5344CB8AC3E}">
        <p14:creationId xmlns:p14="http://schemas.microsoft.com/office/powerpoint/2010/main" val="3972612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95250"/>
            <a:ext cx="9144000" cy="6943725"/>
            <a:chOff x="0" y="-85726"/>
            <a:chExt cx="9144000" cy="6943725"/>
          </a:xfrm>
        </p:grpSpPr>
        <p:grpSp>
          <p:nvGrpSpPr>
            <p:cNvPr id="19" name="Group 18"/>
            <p:cNvGrpSpPr/>
            <p:nvPr/>
          </p:nvGrpSpPr>
          <p:grpSpPr>
            <a:xfrm>
              <a:off x="0" y="-85726"/>
              <a:ext cx="9144000" cy="6943725"/>
              <a:chOff x="0" y="0"/>
              <a:chExt cx="9144000" cy="6858000"/>
            </a:xfrm>
          </p:grpSpPr>
          <p:sp>
            <p:nvSpPr>
              <p:cNvPr id="16" name="Rectangle 15"/>
              <p:cNvSpPr/>
              <p:nvPr/>
            </p:nvSpPr>
            <p:spPr>
              <a:xfrm>
                <a:off x="0" y="0"/>
                <a:ext cx="9144000"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8046" y="685800"/>
                <a:ext cx="7347908" cy="548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5726"/>
              <a:ext cx="9144000" cy="6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victor.mangome\Desktop\NAVSUP FLCJ EPS Files\NAVSUP FLCJack_grayscale.e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315"/>
            <a:stretch/>
          </p:blipFill>
          <p:spPr bwMode="auto">
            <a:xfrm>
              <a:off x="3476625" y="72196"/>
              <a:ext cx="2180778" cy="939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998974"/>
              <a:ext cx="9144000" cy="934872"/>
            </a:xfrm>
            <a:prstGeom prst="rect">
              <a:avLst/>
            </a:prstGeom>
            <a:noFill/>
          </p:spPr>
          <p:txBody>
            <a:bodyPr wrap="square" rtlCol="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anose="020B0503020202020204" pitchFamily="34" charset="0"/>
                </a:rPr>
                <a:t>CERTIFICATE OF COMPLETION</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anose="020B0503020202020204" pitchFamily="34" charset="0"/>
              </a:endParaRPr>
            </a:p>
          </p:txBody>
        </p:sp>
        <p:sp>
          <p:nvSpPr>
            <p:cNvPr id="5" name="TextBox 4"/>
            <p:cNvSpPr txBox="1"/>
            <p:nvPr/>
          </p:nvSpPr>
          <p:spPr>
            <a:xfrm>
              <a:off x="0" y="1882652"/>
              <a:ext cx="9144000" cy="467436"/>
            </a:xfrm>
            <a:prstGeom prst="rect">
              <a:avLst/>
            </a:prstGeom>
            <a:noFill/>
          </p:spPr>
          <p:txBody>
            <a:bodyPr wrap="square" rtlCol="0">
              <a:spAutoFit/>
            </a:bodyPr>
            <a:lstStyle/>
            <a:p>
              <a:pPr algn="ctr"/>
              <a:r>
                <a:rPr lang="en-US" sz="2400" dirty="0" smtClean="0"/>
                <a:t>THIS CERTIFICATE CERTIFIES THAT</a:t>
              </a:r>
              <a:endParaRPr lang="en-US" sz="2400" dirty="0"/>
            </a:p>
          </p:txBody>
        </p:sp>
        <p:cxnSp>
          <p:nvCxnSpPr>
            <p:cNvPr id="7" name="Straight Connector 6"/>
            <p:cNvCxnSpPr/>
            <p:nvPr/>
          </p:nvCxnSpPr>
          <p:spPr>
            <a:xfrm>
              <a:off x="1828800" y="304446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121613"/>
              <a:ext cx="9144000" cy="405111"/>
            </a:xfrm>
            <a:prstGeom prst="rect">
              <a:avLst/>
            </a:prstGeom>
            <a:noFill/>
          </p:spPr>
          <p:txBody>
            <a:bodyPr wrap="square" rtlCol="0">
              <a:spAutoFit/>
            </a:bodyPr>
            <a:lstStyle/>
            <a:p>
              <a:pPr algn="ctr"/>
              <a:r>
                <a:rPr lang="en-US" sz="2000" dirty="0" smtClean="0"/>
                <a:t>HAS SUCCESSFULLY COMPLETED</a:t>
              </a:r>
              <a:endParaRPr lang="en-US" sz="2000" dirty="0"/>
            </a:p>
          </p:txBody>
        </p:sp>
        <p:cxnSp>
          <p:nvCxnSpPr>
            <p:cNvPr id="9" name="Straight Connector 8"/>
            <p:cNvCxnSpPr/>
            <p:nvPr/>
          </p:nvCxnSpPr>
          <p:spPr>
            <a:xfrm>
              <a:off x="1828800" y="42789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8326" y="5700712"/>
              <a:ext cx="2226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5978" y="5700712"/>
              <a:ext cx="2226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88326" y="5700712"/>
              <a:ext cx="2226154" cy="280461"/>
            </a:xfrm>
            <a:prstGeom prst="rect">
              <a:avLst/>
            </a:prstGeom>
            <a:noFill/>
          </p:spPr>
          <p:txBody>
            <a:bodyPr wrap="square" rtlCol="0">
              <a:spAutoFit/>
            </a:bodyPr>
            <a:lstStyle/>
            <a:p>
              <a:pPr algn="ctr"/>
              <a:r>
                <a:rPr lang="en-US" sz="1200" dirty="0" smtClean="0"/>
                <a:t>DATE</a:t>
              </a:r>
              <a:endParaRPr lang="en-US" sz="1200" dirty="0"/>
            </a:p>
          </p:txBody>
        </p:sp>
        <p:sp>
          <p:nvSpPr>
            <p:cNvPr id="15" name="TextBox 14"/>
            <p:cNvSpPr txBox="1"/>
            <p:nvPr/>
          </p:nvSpPr>
          <p:spPr>
            <a:xfrm>
              <a:off x="5679051" y="5700712"/>
              <a:ext cx="2226154" cy="280461"/>
            </a:xfrm>
            <a:prstGeom prst="rect">
              <a:avLst/>
            </a:prstGeom>
            <a:noFill/>
          </p:spPr>
          <p:txBody>
            <a:bodyPr wrap="square" rtlCol="0">
              <a:spAutoFit/>
            </a:bodyPr>
            <a:lstStyle/>
            <a:p>
              <a:pPr algn="ctr"/>
              <a:r>
                <a:rPr lang="en-US" sz="1200" dirty="0" smtClean="0"/>
                <a:t>SIGNATURE</a:t>
              </a:r>
              <a:endParaRPr lang="en-US" sz="1200" dirty="0"/>
            </a:p>
          </p:txBody>
        </p:sp>
        <p:pic>
          <p:nvPicPr>
            <p:cNvPr id="1026" name="Picture 2" descr="http://upload.wikimedia.org/wikipedia/commons/d/d1/Rating_Badge_P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4649509"/>
              <a:ext cx="1657350" cy="7010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0" y="6163626"/>
              <a:ext cx="9144000" cy="280461"/>
            </a:xfrm>
            <a:prstGeom prst="rect">
              <a:avLst/>
            </a:prstGeom>
            <a:noFill/>
          </p:spPr>
          <p:txBody>
            <a:bodyPr wrap="square" rtlCol="0">
              <a:spAutoFit/>
            </a:bodyPr>
            <a:lstStyle/>
            <a:p>
              <a:pPr algn="ctr"/>
              <a:r>
                <a:rPr lang="en-US" sz="1200" dirty="0" smtClean="0"/>
                <a:t>NAVSUP Fleet Logistics Center Norfolk, Naval District Washington</a:t>
              </a:r>
              <a:endParaRPr lang="en-US" sz="1200" dirty="0"/>
            </a:p>
          </p:txBody>
        </p:sp>
        <p:sp>
          <p:nvSpPr>
            <p:cNvPr id="21" name="TextBox 25"/>
            <p:cNvSpPr txBox="1">
              <a:spLocks noChangeArrowheads="1"/>
            </p:cNvSpPr>
            <p:nvPr/>
          </p:nvSpPr>
          <p:spPr bwMode="auto">
            <a:xfrm>
              <a:off x="898046" y="3460049"/>
              <a:ext cx="7347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2400" dirty="0" smtClean="0">
                  <a:latin typeface="Arial" panose="020B0604020202020204" pitchFamily="34" charset="0"/>
                  <a:cs typeface="Arial" panose="020B0604020202020204" pitchFamily="34" charset="0"/>
                </a:rPr>
                <a:t>The NAVSUP FLCN NDW</a:t>
              </a:r>
              <a:endParaRPr lang="en-US" sz="2400" dirty="0">
                <a:latin typeface="Arial" panose="020B0604020202020204" pitchFamily="34" charset="0"/>
                <a:cs typeface="Arial" panose="020B0604020202020204" pitchFamily="34" charset="0"/>
              </a:endParaRPr>
            </a:p>
            <a:p>
              <a:pPr algn="ctr" eaLnBrk="1" hangingPunct="1"/>
              <a:r>
                <a:rPr lang="en-US" sz="2400" dirty="0" smtClean="0">
                  <a:latin typeface="Arial" panose="020B0604020202020204" pitchFamily="34" charset="0"/>
                  <a:cs typeface="Arial" panose="020B0604020202020204" pitchFamily="34" charset="0"/>
                </a:rPr>
                <a:t>Mail Orderly </a:t>
              </a:r>
              <a:r>
                <a:rPr lang="en-US" sz="2400" dirty="0">
                  <a:latin typeface="Arial" panose="020B0604020202020204" pitchFamily="34" charset="0"/>
                  <a:cs typeface="Arial" panose="020B0604020202020204" pitchFamily="34" charset="0"/>
                </a:rPr>
                <a:t>Training</a:t>
              </a:r>
            </a:p>
          </p:txBody>
        </p:sp>
      </p:grpSp>
    </p:spTree>
    <p:extLst>
      <p:ext uri="{BB962C8B-B14F-4D97-AF65-F5344CB8AC3E}">
        <p14:creationId xmlns:p14="http://schemas.microsoft.com/office/powerpoint/2010/main" val="325547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57200" y="1879015"/>
            <a:ext cx="8305800" cy="738664"/>
          </a:xfrm>
          <a:prstGeom prst="rect">
            <a:avLst/>
          </a:prstGeom>
        </p:spPr>
        <p:txBody>
          <a:bodyPr wrap="square">
            <a:spAutoFit/>
          </a:bodyPr>
          <a:lstStyle/>
          <a:p>
            <a:pPr algn="ctr"/>
            <a:r>
              <a:rPr lang="en-US" sz="2400" u="sng" dirty="0">
                <a:solidFill>
                  <a:srgbClr val="FF0000"/>
                </a:solidFill>
                <a:effectLst>
                  <a:outerShdw blurRad="38100" dist="38100" dir="2700000" algn="tl">
                    <a:srgbClr val="C0C0C0"/>
                  </a:outerShdw>
                </a:effectLst>
                <a:latin typeface="Times New Roman" pitchFamily="18" charset="0"/>
                <a:cs typeface="Times New Roman" pitchFamily="18" charset="0"/>
              </a:rPr>
              <a:t>DD FORM </a:t>
            </a:r>
            <a:r>
              <a:rPr lang="en-US" sz="2400"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285</a:t>
            </a:r>
            <a:r>
              <a:rPr lang="en-US" sz="24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cap="all" dirty="0" smtClean="0">
                <a:solidFill>
                  <a:srgbClr val="FF0000"/>
                </a:solidFill>
                <a:effectLst>
                  <a:outerShdw blurRad="38100" dist="38100" dir="2700000" algn="tl">
                    <a:srgbClr val="C0C0C0"/>
                  </a:outerShdw>
                </a:effectLst>
                <a:latin typeface="Times New Roman" pitchFamily="18" charset="0"/>
                <a:cs typeface="Times New Roman" pitchFamily="18" charset="0"/>
              </a:rPr>
              <a:t>Appointment </a:t>
            </a:r>
            <a:r>
              <a:rPr lang="en-US" sz="2400" cap="all" dirty="0">
                <a:solidFill>
                  <a:srgbClr val="FF0000"/>
                </a:solidFill>
                <a:effectLst>
                  <a:outerShdw blurRad="38100" dist="38100" dir="2700000" algn="tl">
                    <a:srgbClr val="C0C0C0"/>
                  </a:outerShdw>
                </a:effectLst>
                <a:latin typeface="Times New Roman" pitchFamily="18" charset="0"/>
                <a:cs typeface="Times New Roman" pitchFamily="18" charset="0"/>
              </a:rPr>
              <a:t>of Mail Orderly</a:t>
            </a:r>
            <a:r>
              <a:rPr lang="en-US" sz="2400" dirty="0" smtClean="0">
                <a:solidFill>
                  <a:srgbClr val="FF0000"/>
                </a:solidFill>
                <a:effectLst>
                  <a:outerShdw blurRad="38100" dist="38100" dir="2700000" algn="tl">
                    <a:srgbClr val="C0C0C0"/>
                  </a:outerShdw>
                </a:effectLst>
                <a:latin typeface="Times New Roman" pitchFamily="18" charset="0"/>
                <a:cs typeface="Times New Roman" pitchFamily="18" charset="0"/>
              </a:rPr>
              <a:t>)</a:t>
            </a:r>
          </a:p>
          <a:p>
            <a:endParaRPr lang="en-US"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4"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5</a:t>
            </a:fld>
            <a:endParaRPr lang="en-US" dirty="0">
              <a:solidFill>
                <a:schemeClr val="tx1"/>
              </a:solidFill>
            </a:endParaRPr>
          </a:p>
        </p:txBody>
      </p:sp>
      <p:pic>
        <p:nvPicPr>
          <p:cNvPr id="4" name="Picture 3"/>
          <p:cNvPicPr>
            <a:picLocks noChangeAspect="1"/>
          </p:cNvPicPr>
          <p:nvPr/>
        </p:nvPicPr>
        <p:blipFill>
          <a:blip r:embed="rId3"/>
          <a:stretch>
            <a:fillRect/>
          </a:stretch>
        </p:blipFill>
        <p:spPr>
          <a:xfrm>
            <a:off x="1385443" y="2415766"/>
            <a:ext cx="6373114" cy="4058216"/>
          </a:xfrm>
          <a:prstGeom prst="rect">
            <a:avLst/>
          </a:prstGeom>
        </p:spPr>
      </p:pic>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115888" y="1777098"/>
            <a:ext cx="8723312" cy="369332"/>
          </a:xfrm>
          <a:prstGeom prst="rect">
            <a:avLst/>
          </a:prstGeom>
        </p:spPr>
        <p:txBody>
          <a:bodyPr wrap="square">
            <a:spAutoFit/>
          </a:bodyPr>
          <a:lstStyle/>
          <a:p>
            <a:pPr algn="ctr"/>
            <a:r>
              <a:rPr lang="en-US" dirty="0">
                <a:solidFill>
                  <a:srgbClr val="FF0000"/>
                </a:solidFill>
                <a:effectLst>
                  <a:outerShdw blurRad="38100" dist="38100" dir="2700000" algn="tl">
                    <a:srgbClr val="C0C0C0"/>
                  </a:outerShdw>
                </a:effectLst>
              </a:rPr>
              <a:t>Mail Orderly </a:t>
            </a:r>
            <a:r>
              <a:rPr lang="en-US" dirty="0" smtClean="0">
                <a:solidFill>
                  <a:srgbClr val="FF0000"/>
                </a:solidFill>
                <a:effectLst>
                  <a:outerShdw blurRad="38100" dist="38100" dir="2700000" algn="tl">
                    <a:srgbClr val="C0C0C0"/>
                  </a:outerShdw>
                </a:effectLst>
              </a:rPr>
              <a:t>Designation Log  (DD </a:t>
            </a:r>
            <a:r>
              <a:rPr lang="en-US" dirty="0">
                <a:solidFill>
                  <a:srgbClr val="FF0000"/>
                </a:solidFill>
                <a:effectLst>
                  <a:outerShdw blurRad="38100" dist="38100" dir="2700000" algn="tl">
                    <a:srgbClr val="C0C0C0"/>
                  </a:outerShdw>
                </a:effectLst>
              </a:rPr>
              <a:t>Form 2260)</a:t>
            </a:r>
          </a:p>
        </p:txBody>
      </p:sp>
      <p:sp>
        <p:nvSpPr>
          <p:cNvPr id="14"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6</a:t>
            </a:fld>
            <a:endParaRPr lang="en-US" dirty="0">
              <a:solidFill>
                <a:schemeClr val="tx1"/>
              </a:solidFill>
            </a:endParaRPr>
          </a:p>
        </p:txBody>
      </p:sp>
      <p:pic>
        <p:nvPicPr>
          <p:cNvPr id="3" name="Picture 2"/>
          <p:cNvPicPr>
            <a:picLocks noChangeAspect="1"/>
          </p:cNvPicPr>
          <p:nvPr/>
        </p:nvPicPr>
        <p:blipFill>
          <a:blip r:embed="rId3"/>
          <a:stretch>
            <a:fillRect/>
          </a:stretch>
        </p:blipFill>
        <p:spPr>
          <a:xfrm>
            <a:off x="230188" y="2146430"/>
            <a:ext cx="8723312" cy="4337714"/>
          </a:xfrm>
          <a:prstGeom prst="rect">
            <a:avLst/>
          </a:prstGeom>
        </p:spPr>
      </p:pic>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228600" y="1828800"/>
            <a:ext cx="8534400" cy="4462760"/>
          </a:xfrm>
          <a:prstGeom prst="rect">
            <a:avLst/>
          </a:prstGeom>
        </p:spPr>
        <p:txBody>
          <a:bodyPr wrap="square">
            <a:spAutoFit/>
          </a:bodyPr>
          <a:lstStyle/>
          <a:p>
            <a:pPr algn="ctr"/>
            <a:r>
              <a:rPr lang="en-US" sz="2800" cap="all" dirty="0">
                <a:solidFill>
                  <a:srgbClr val="F52D3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Designation of Unit Mail Clerks </a:t>
            </a:r>
            <a:r>
              <a:rPr lang="en-US" sz="2800" cap="all" dirty="0" smtClean="0">
                <a:solidFill>
                  <a:srgbClr val="F52D3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and </a:t>
            </a:r>
            <a:r>
              <a:rPr lang="en-US" sz="2800" cap="all" dirty="0">
                <a:solidFill>
                  <a:srgbClr val="F52D3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Mail Orderlies (</a:t>
            </a:r>
            <a:r>
              <a:rPr lang="en-US" sz="2800" cap="all" dirty="0" err="1">
                <a:solidFill>
                  <a:srgbClr val="F52D3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a:t>
            </a:r>
            <a:r>
              <a:rPr lang="en-US" sz="2800" cap="all" dirty="0" smtClean="0">
                <a:solidFill>
                  <a:srgbClr val="F52D3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231775" indent="-231775"/>
            <a:endParaRPr lang="en-US" dirty="0" smtClean="0">
              <a:latin typeface="Times New Roman" pitchFamily="18" charset="0"/>
              <a:cs typeface="Times New Roman" pitchFamily="18" charset="0"/>
            </a:endParaRPr>
          </a:p>
          <a:p>
            <a:pPr marL="285750" indent="-285750">
              <a:buFont typeface="Wingdings" panose="05000000000000000000" pitchFamily="2" charset="2"/>
              <a:buChar char="q"/>
            </a:pP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mail orderlies and unit mail clerks will sign </a:t>
            </a:r>
            <a:r>
              <a:rPr lang="en-US" sz="2400" dirty="0" smtClean="0">
                <a:latin typeface="Times New Roman" pitchFamily="18" charset="0"/>
                <a:cs typeface="Times New Roman" pitchFamily="18" charset="0"/>
              </a:rPr>
              <a:t>an Offenses </a:t>
            </a:r>
            <a:r>
              <a:rPr lang="en-US" sz="2400" dirty="0">
                <a:latin typeface="Times New Roman" pitchFamily="18" charset="0"/>
                <a:cs typeface="Times New Roman" pitchFamily="18" charset="0"/>
              </a:rPr>
              <a:t>Against The Mail Statement (OPNAV Form 5112/1) and this statement must be kept on file in the post office or mail center</a:t>
            </a:r>
          </a:p>
          <a:p>
            <a:pPr marL="285750" indent="-285750">
              <a:buFont typeface="Wingdings" panose="05000000000000000000" pitchFamily="2" charset="2"/>
              <a:buChar char="q"/>
            </a:pPr>
            <a:r>
              <a:rPr lang="en-US" sz="2400" dirty="0">
                <a:latin typeface="Times New Roman" pitchFamily="18" charset="0"/>
                <a:cs typeface="Times New Roman" pitchFamily="18" charset="0"/>
              </a:rPr>
              <a:t>Personnel working in a CMF or other official mail center will be designated as mail clerks </a:t>
            </a:r>
            <a:r>
              <a:rPr lang="en-US" sz="2400" u="sng" dirty="0">
                <a:latin typeface="Times New Roman" pitchFamily="18" charset="0"/>
                <a:cs typeface="Times New Roman" pitchFamily="18" charset="0"/>
              </a:rPr>
              <a:t>not Navy Postal Clerks</a:t>
            </a:r>
          </a:p>
          <a:p>
            <a:pPr marL="285750" indent="-285750">
              <a:buFont typeface="Wingdings" panose="05000000000000000000" pitchFamily="2" charset="2"/>
              <a:buChar char="q"/>
            </a:pPr>
            <a:r>
              <a:rPr lang="en-US" sz="2400" dirty="0">
                <a:latin typeface="Times New Roman" pitchFamily="18" charset="0"/>
                <a:cs typeface="Times New Roman" pitchFamily="18" charset="0"/>
              </a:rPr>
              <a:t>Personnel </a:t>
            </a:r>
            <a:r>
              <a:rPr lang="en-US" sz="2400" dirty="0" smtClean="0">
                <a:latin typeface="Times New Roman" pitchFamily="18" charset="0"/>
                <a:cs typeface="Times New Roman" pitchFamily="18" charset="0"/>
              </a:rPr>
              <a:t>receiving mail </a:t>
            </a:r>
            <a:r>
              <a:rPr lang="en-US" sz="2400" dirty="0">
                <a:latin typeface="Times New Roman" pitchFamily="18" charset="0"/>
                <a:cs typeface="Times New Roman" pitchFamily="18" charset="0"/>
              </a:rPr>
              <a:t>direct from a Navy Mail Center, Mail Room, Navy Post Office, or direct from a U.S. Postal Service facility will be designated as mail orderlies</a:t>
            </a:r>
          </a:p>
          <a:p>
            <a:endParaRPr lang="en-US" cap="all"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8</a:t>
            </a:fld>
            <a:endParaRPr lang="en-US" dirty="0">
              <a:solidFill>
                <a:schemeClr val="tx1"/>
              </a:solidFill>
            </a:endParaRPr>
          </a:p>
        </p:txBody>
      </p:sp>
      <p:pic>
        <p:nvPicPr>
          <p:cNvPr id="2" name="Picture 1"/>
          <p:cNvPicPr>
            <a:picLocks noChangeAspect="1"/>
          </p:cNvPicPr>
          <p:nvPr/>
        </p:nvPicPr>
        <p:blipFill>
          <a:blip r:embed="rId3"/>
          <a:stretch>
            <a:fillRect/>
          </a:stretch>
        </p:blipFill>
        <p:spPr>
          <a:xfrm>
            <a:off x="115887" y="1846125"/>
            <a:ext cx="4532313" cy="4554675"/>
          </a:xfrm>
          <a:prstGeom prst="rect">
            <a:avLst/>
          </a:prstGeom>
        </p:spPr>
      </p:pic>
      <p:pic>
        <p:nvPicPr>
          <p:cNvPr id="3" name="Picture 2"/>
          <p:cNvPicPr>
            <a:picLocks noChangeAspect="1"/>
          </p:cNvPicPr>
          <p:nvPr/>
        </p:nvPicPr>
        <p:blipFill>
          <a:blip r:embed="rId4"/>
          <a:stretch>
            <a:fillRect/>
          </a:stretch>
        </p:blipFill>
        <p:spPr>
          <a:xfrm>
            <a:off x="4572000" y="1905000"/>
            <a:ext cx="4343400" cy="4495800"/>
          </a:xfrm>
          <a:prstGeom prst="rect">
            <a:avLst/>
          </a:prstGeom>
        </p:spPr>
      </p:pic>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7201" name="Rectangle 1041"/>
          <p:cNvSpPr>
            <a:spLocks noChangeArrowheads="1"/>
          </p:cNvSpPr>
          <p:nvPr/>
        </p:nvSpPr>
        <p:spPr bwMode="auto">
          <a:xfrm>
            <a:off x="22225" y="6692900"/>
            <a:ext cx="1400175" cy="157163"/>
          </a:xfrm>
          <a:prstGeom prst="rect">
            <a:avLst/>
          </a:prstGeom>
          <a:gradFill rotWithShape="0">
            <a:gsLst>
              <a:gs pos="0">
                <a:srgbClr val="CC0000">
                  <a:gamma/>
                  <a:shade val="42745"/>
                  <a:invGamma/>
                </a:srgbClr>
              </a:gs>
              <a:gs pos="50000">
                <a:srgbClr val="CC0000"/>
              </a:gs>
              <a:gs pos="100000">
                <a:srgbClr val="CC0000">
                  <a:gamma/>
                  <a:shade val="42745"/>
                  <a:invGamma/>
                </a:srgbClr>
              </a:gs>
            </a:gsLst>
            <a:lin ang="5400000" scaled="1"/>
          </a:gradFill>
          <a:ln w="9525">
            <a:noFill/>
            <a:miter lim="800000"/>
            <a:headEnd/>
            <a:tailEnd/>
          </a:ln>
          <a:effectLst/>
        </p:spPr>
        <p:txBody>
          <a:bodyPr wrap="none" anchor="ctr"/>
          <a:lstStyle/>
          <a:p>
            <a:pPr>
              <a:defRPr/>
            </a:pPr>
            <a:endParaRPr lang="en-US" sz="1000" b="1" i="1" dirty="0">
              <a:solidFill>
                <a:srgbClr val="D4F5F8"/>
              </a:solidFill>
              <a:effectLst>
                <a:outerShdw blurRad="38100" dist="38100" dir="2700000" algn="tl">
                  <a:srgbClr val="000000"/>
                </a:outerShdw>
              </a:effectLst>
            </a:endParaRPr>
          </a:p>
        </p:txBody>
      </p:sp>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0" y="1547813"/>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31754" name="Rectangle 1063"/>
          <p:cNvSpPr>
            <a:spLocks noChangeArrowheads="1"/>
          </p:cNvSpPr>
          <p:nvPr/>
        </p:nvSpPr>
        <p:spPr bwMode="auto">
          <a:xfrm>
            <a:off x="0" y="1643063"/>
            <a:ext cx="9144000" cy="109537"/>
          </a:xfrm>
          <a:prstGeom prst="rect">
            <a:avLst/>
          </a:prstGeom>
          <a:gradFill rotWithShape="0">
            <a:gsLst>
              <a:gs pos="0">
                <a:srgbClr val="CC0000"/>
              </a:gs>
              <a:gs pos="100000">
                <a:srgbClr val="3E00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57200" y="1611086"/>
            <a:ext cx="8229600" cy="4524315"/>
          </a:xfrm>
          <a:prstGeom prst="rect">
            <a:avLst/>
          </a:prstGeom>
        </p:spPr>
        <p:txBody>
          <a:bodyPr wrap="square">
            <a:spAutoFit/>
          </a:bodyPr>
          <a:lstStyle/>
          <a:p>
            <a:pPr algn="ctr"/>
            <a:r>
              <a:rPr lang="en-US" sz="3600" u="sng" dirty="0">
                <a:solidFill>
                  <a:srgbClr val="FF0000"/>
                </a:solidFill>
                <a:effectLst>
                  <a:outerShdw blurRad="38100" dist="38100" dir="2700000" algn="tl">
                    <a:srgbClr val="C0C0C0"/>
                  </a:outerShdw>
                </a:effectLst>
                <a:latin typeface="Times New Roman" pitchFamily="18" charset="0"/>
                <a:cs typeface="Times New Roman" pitchFamily="18" charset="0"/>
              </a:rPr>
              <a:t>DD – </a:t>
            </a:r>
            <a:r>
              <a:rPr lang="en-US" sz="3600"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285s</a:t>
            </a:r>
          </a:p>
          <a:p>
            <a:pPr algn="ctr"/>
            <a:endParaRPr lang="en-US" sz="2400" cap="all" dirty="0" smtClean="0">
              <a:latin typeface="Times New Roman" pitchFamily="18" charset="0"/>
              <a:cs typeface="Times New Roman" pitchFamily="18" charset="0"/>
            </a:endParaRPr>
          </a:p>
          <a:p>
            <a:pPr marL="342900" indent="-342900">
              <a:lnSpc>
                <a:spcPct val="90000"/>
              </a:lnSpc>
              <a:spcAft>
                <a:spcPct val="50000"/>
              </a:spcAft>
              <a:buFont typeface="Wingdings" panose="05000000000000000000" pitchFamily="2" charset="2"/>
              <a:buChar char="q"/>
            </a:pPr>
            <a:r>
              <a:rPr lang="en-US" sz="2400" cap="all" dirty="0" smtClean="0">
                <a:latin typeface="Times New Roman" pitchFamily="18" charset="0"/>
                <a:cs typeface="Times New Roman" pitchFamily="18" charset="0"/>
              </a:rPr>
              <a:t>Mail </a:t>
            </a:r>
            <a:r>
              <a:rPr lang="en-US" sz="2400" cap="all" dirty="0">
                <a:latin typeface="Times New Roman" pitchFamily="18" charset="0"/>
                <a:cs typeface="Times New Roman" pitchFamily="18" charset="0"/>
              </a:rPr>
              <a:t>Orderlies may be authorized to pick up:</a:t>
            </a:r>
          </a:p>
          <a:p>
            <a:pPr marL="863600" lvl="1" indent="-457200">
              <a:lnSpc>
                <a:spcPct val="90000"/>
              </a:lnSpc>
              <a:buFont typeface="Wingdings" panose="05000000000000000000" pitchFamily="2" charset="2"/>
              <a:buChar char="v"/>
            </a:pPr>
            <a:r>
              <a:rPr lang="en-US" sz="3200" b="1" dirty="0" smtClean="0">
                <a:latin typeface="Times New Roman" pitchFamily="18" charset="0"/>
                <a:cs typeface="Times New Roman" pitchFamily="18" charset="0"/>
              </a:rPr>
              <a:t>All </a:t>
            </a:r>
            <a:r>
              <a:rPr lang="en-US" sz="3200" b="1" dirty="0">
                <a:latin typeface="Times New Roman" pitchFamily="18" charset="0"/>
                <a:cs typeface="Times New Roman" pitchFamily="18" charset="0"/>
              </a:rPr>
              <a:t>Official Mail (Except Accountable)</a:t>
            </a:r>
          </a:p>
          <a:p>
            <a:pPr marL="863600" lvl="1" indent="-457200">
              <a:lnSpc>
                <a:spcPct val="90000"/>
              </a:lnSpc>
              <a:buFont typeface="Wingdings" panose="05000000000000000000" pitchFamily="2" charset="2"/>
              <a:buChar char="v"/>
            </a:pPr>
            <a:r>
              <a:rPr lang="en-US" sz="3200" b="1" dirty="0">
                <a:latin typeface="Times New Roman" pitchFamily="18" charset="0"/>
                <a:cs typeface="Times New Roman" pitchFamily="18" charset="0"/>
              </a:rPr>
              <a:t>All Official Mail (Including Accountable)</a:t>
            </a:r>
          </a:p>
          <a:p>
            <a:pPr marL="623888" lvl="1" indent="-217488">
              <a:lnSpc>
                <a:spcPct val="90000"/>
              </a:lnSpc>
              <a:buNone/>
            </a:pPr>
            <a:endParaRPr lang="en-US" sz="3200" b="1" dirty="0">
              <a:latin typeface="Times New Roman" pitchFamily="18" charset="0"/>
              <a:cs typeface="Times New Roman" pitchFamily="18" charset="0"/>
            </a:endParaRPr>
          </a:p>
          <a:p>
            <a:pPr marL="231775" indent="-231775">
              <a:lnSpc>
                <a:spcPct val="90000"/>
              </a:lnSpc>
            </a:pPr>
            <a:r>
              <a:rPr lang="en-US" sz="2800" dirty="0">
                <a:latin typeface="Times New Roman" pitchFamily="18" charset="0"/>
                <a:cs typeface="Times New Roman" pitchFamily="18" charset="0"/>
              </a:rPr>
              <a:t>Mail Orderlies who are assigned to handle</a:t>
            </a:r>
          </a:p>
          <a:p>
            <a:pPr marL="231775" indent="-231775">
              <a:lnSpc>
                <a:spcPct val="90000"/>
              </a:lnSpc>
              <a:buFontTx/>
              <a:buNone/>
            </a:pPr>
            <a:r>
              <a:rPr lang="en-US" sz="2800" dirty="0">
                <a:latin typeface="Times New Roman" pitchFamily="18" charset="0"/>
                <a:cs typeface="Times New Roman" pitchFamily="18" charset="0"/>
              </a:rPr>
              <a:t>     Official Register Mail: </a:t>
            </a:r>
          </a:p>
          <a:p>
            <a:pPr marL="1371600" lvl="2" indent="-457200">
              <a:lnSpc>
                <a:spcPct val="90000"/>
              </a:lnSpc>
              <a:buFont typeface="Wingdings" panose="05000000000000000000" pitchFamily="2" charset="2"/>
              <a:buChar char="v"/>
            </a:pPr>
            <a:r>
              <a:rPr lang="en-US" sz="2400" b="1" i="1" dirty="0">
                <a:latin typeface="Times New Roman" pitchFamily="18" charset="0"/>
                <a:cs typeface="Times New Roman" pitchFamily="18" charset="0"/>
              </a:rPr>
              <a:t>Must </a:t>
            </a:r>
            <a:r>
              <a:rPr lang="en-US" sz="2400" b="1" i="1" dirty="0" smtClean="0">
                <a:latin typeface="Times New Roman" pitchFamily="18" charset="0"/>
                <a:cs typeface="Times New Roman" pitchFamily="18" charset="0"/>
              </a:rPr>
              <a:t>be eligible for a  </a:t>
            </a:r>
            <a:r>
              <a:rPr lang="en-US" sz="2400" b="1" i="1" dirty="0">
                <a:latin typeface="Times New Roman" pitchFamily="18" charset="0"/>
                <a:cs typeface="Times New Roman" pitchFamily="18" charset="0"/>
              </a:rPr>
              <a:t>SECRET security clearance.</a:t>
            </a:r>
          </a:p>
          <a:p>
            <a:endParaRPr lang="en-US" u="sng"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endParaRPr lang="en-US" dirty="0"/>
          </a:p>
        </p:txBody>
      </p:sp>
      <p:sp>
        <p:nvSpPr>
          <p:cNvPr id="13" name="Slide Number Placeholder 2"/>
          <p:cNvSpPr txBox="1">
            <a:spLocks/>
          </p:cNvSpPr>
          <p:nvPr/>
        </p:nvSpPr>
        <p:spPr>
          <a:xfrm>
            <a:off x="8686800" y="6484144"/>
            <a:ext cx="441325" cy="287337"/>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583A79D-1B9D-4DF3-8A1C-A0DFF860331C}"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36495377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2628</Words>
  <Application>Microsoft Office PowerPoint</Application>
  <PresentationFormat>On-screen Show (4:3)</PresentationFormat>
  <Paragraphs>422</Paragraphs>
  <Slides>42</Slides>
  <Notes>35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42</vt:i4>
      </vt:variant>
    </vt:vector>
  </HeadingPairs>
  <TitlesOfParts>
    <vt:vector size="58" baseType="lpstr">
      <vt:lpstr>Agency FB</vt:lpstr>
      <vt:lpstr>Arial</vt:lpstr>
      <vt:lpstr>Bookman Old Style</vt:lpstr>
      <vt:lpstr>Calibri</vt:lpstr>
      <vt:lpstr>Calibri Light</vt:lpstr>
      <vt:lpstr>Comic Sans MS</vt:lpstr>
      <vt:lpstr>Courier New</vt:lpstr>
      <vt:lpstr>Helvetica</vt:lpstr>
      <vt:lpstr>Monotype Corsiva</vt:lpstr>
      <vt:lpstr>Times New Roman</vt:lpstr>
      <vt:lpstr>Wingdings</vt:lpstr>
      <vt:lpstr>2_Banner with yellow bar</vt:lpstr>
      <vt:lpstr>3_Banner with yellow bar</vt:lpstr>
      <vt:lpstr>4_Banner with yellow bar</vt:lpstr>
      <vt:lpstr>Acrobat Document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EXPEDITED/TRACKING SERVICE REQUEST</vt:lpstr>
      <vt:lpstr>EXPEDITED/TRACKING SERVICE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535</cp:revision>
  <dcterms:created xsi:type="dcterms:W3CDTF">2010-08-12T17:55:51Z</dcterms:created>
  <dcterms:modified xsi:type="dcterms:W3CDTF">2022-05-05T17:49:00Z</dcterms:modified>
</cp:coreProperties>
</file>